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61" r:id="rId3"/>
    <p:sldId id="266" r:id="rId4"/>
    <p:sldId id="286" r:id="rId5"/>
    <p:sldId id="287" r:id="rId6"/>
    <p:sldId id="288" r:id="rId7"/>
    <p:sldId id="289" r:id="rId8"/>
    <p:sldId id="290" r:id="rId9"/>
    <p:sldId id="291" r:id="rId10"/>
    <p:sldId id="267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300" r:id="rId19"/>
    <p:sldId id="301" r:id="rId20"/>
    <p:sldId id="299" r:id="rId21"/>
    <p:sldId id="304" r:id="rId22"/>
    <p:sldId id="305" r:id="rId23"/>
    <p:sldId id="306" r:id="rId24"/>
    <p:sldId id="307" r:id="rId25"/>
    <p:sldId id="308" r:id="rId26"/>
    <p:sldId id="310" r:id="rId27"/>
    <p:sldId id="328" r:id="rId28"/>
    <p:sldId id="327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5" r:id="rId44"/>
    <p:sldId id="326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24" autoAdjust="0"/>
    <p:restoredTop sz="85972" autoAdjust="0"/>
  </p:normalViewPr>
  <p:slideViewPr>
    <p:cSldViewPr>
      <p:cViewPr varScale="1">
        <p:scale>
          <a:sx n="67" d="100"/>
          <a:sy n="67" d="100"/>
        </p:scale>
        <p:origin x="2117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45005" cy="45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467781-43AC-45E0-A2C9-264C1D79A950}" type="datetimeFigureOut">
              <a:rPr lang="ko-KR" altLang="en-US" smtClean="0"/>
              <a:pPr/>
              <a:t>2024-01-10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6BD21-CAC2-4C00-98BA-E28023E438A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554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3592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기존에는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anchor box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의 크기와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aspect ratio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를 사전에 미리 정의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(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applesdgothicneo-ultralight"/>
              </a:rPr>
              <a:t>hand-picked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하지만 논문의 저자는 만약 네트워크가 더 좋은 조건으로 학습을 시작하기 위해 더 나은 사전 조건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(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applesdgothicneo-ultralight"/>
              </a:rPr>
              <a:t>prior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을 선택한다면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detection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성능이 향상될 것이라고 보았습니다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이를 위해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applesdgothicneo-ultralight"/>
              </a:rPr>
              <a:t>k-means clustering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을 통해 최적의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prior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를 탐색하는 방법을 제시합니다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 </a:t>
            </a: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-ultralight"/>
              </a:rPr>
              <a:t>istance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 metric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을 사용합니다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이는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box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centroid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의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-ultralight"/>
              </a:rPr>
              <a:t>IoU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값이 클수록 겹치는 영역이 크기 때문에 거리가 가깝다는 점을 나타냅니다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273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YOLO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anchor box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를 함께 사용했을 때 문제점은 초기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iteration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모델이 불안정하다는 것입니다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 anchor box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bounding box regressor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계수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(coefficient)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를 통해 위의 공식과 같이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bounding box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의 위치를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-ultralight"/>
              </a:rPr>
              <a:t>조정합니다하지만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 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JXc-TeX-math-I"/>
              </a:rPr>
              <a:t>tx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JXc-TeX-main-R"/>
              </a:rPr>
              <a:t>,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MJXc-TeX-math-I"/>
              </a:rPr>
              <a:t>ty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��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,��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와 같은 계수는 제한된 범위가 없기 때문에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anchor box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는 이미지 내의 임의의 지점에 위치할 수 있다는 문제가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이로 인해 최적화된 값을 찾기 까지 오랜 시간이 걸려 모델은 초기에 불안정하게 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 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0~1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사이의 값을 가지도록 조정했습니다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22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902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253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8098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553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434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6188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예측한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bounding box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마다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-ultralight"/>
              </a:rPr>
              <a:t>objectness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 score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logistic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함수를 적용하여 구합니다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또한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prior box(anchor box)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ground truth box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와의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-ultralight"/>
              </a:rPr>
              <a:t>IoU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값이 가장 높은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box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만 매칭시킵니다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 ground truth box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에 할당되지 못한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bounding box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bounding box regression loss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를 유발하지 않고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오직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-ultralight"/>
              </a:rPr>
              <a:t>objectness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 score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에 대한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loss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만 발생시킵니다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2225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각각의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bounding box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는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applesdgothicneo-ultralight"/>
              </a:rPr>
              <a:t>multi-label classification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을 수행합니다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여기서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-ultralight"/>
              </a:rPr>
              <a:t>softmax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함수를 사용하여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class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를 예측할 경우 성능 면에서 좋지 않기 때문에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applesdgothicneo-ultralight"/>
              </a:rPr>
              <a:t>binary cross-entropy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를 사용합니다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이러한 방식은 더 복잡한 데이터셋이 있을 때 유의미한 결과를 보여줍니다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가령 하나의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box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안에 복수의 객체가 존재하는 경우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-ultralight"/>
              </a:rPr>
              <a:t>softmax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함수를 사용하여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class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를 예측하면 적절하게 객체를 포착하지 못한다는 문제가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따라서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box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에서 각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class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가 존재하는 여부를 확인하는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binary-cross entropy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가 보다 적절하다고 할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83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</a:t>
            </a:r>
            <a:r>
              <a:rPr lang="ko-KR" altLang="en-US" dirty="0" err="1"/>
              <a:t>모델으로는</a:t>
            </a:r>
            <a:r>
              <a:rPr lang="ko-KR" altLang="en-US" dirty="0"/>
              <a:t> </a:t>
            </a:r>
            <a:r>
              <a:rPr lang="en-US" altLang="ko-KR" dirty="0"/>
              <a:t>RCNN </a:t>
            </a:r>
            <a:r>
              <a:rPr lang="ko-KR" altLang="en-US" dirty="0"/>
              <a:t>이 있다</a:t>
            </a:r>
            <a:endParaRPr lang="en-US" altLang="ko-KR" dirty="0"/>
          </a:p>
          <a:p>
            <a:r>
              <a:rPr lang="en-US" altLang="ko-KR" dirty="0"/>
              <a:t>RCNN</a:t>
            </a:r>
            <a:r>
              <a:rPr lang="ko-KR" altLang="en-US" dirty="0"/>
              <a:t>은 이미지 안에서 </a:t>
            </a:r>
            <a:r>
              <a:rPr lang="en-US" altLang="ko-KR" dirty="0"/>
              <a:t>bounding box</a:t>
            </a:r>
            <a:r>
              <a:rPr lang="ko-KR" altLang="en-US" dirty="0"/>
              <a:t>를 생성하기 위해 </a:t>
            </a:r>
            <a:r>
              <a:rPr lang="en-US" altLang="ko-KR" dirty="0"/>
              <a:t>region proposal </a:t>
            </a:r>
            <a:r>
              <a:rPr lang="ko-KR" altLang="en-US" dirty="0"/>
              <a:t>이라는 방법을 사용한다</a:t>
            </a:r>
            <a:r>
              <a:rPr lang="en-US" altLang="ko-KR" dirty="0"/>
              <a:t>. </a:t>
            </a:r>
            <a:r>
              <a:rPr lang="ko-KR" altLang="en-US" b="0" i="0" dirty="0">
                <a:effectLst/>
                <a:latin typeface="applesdgothicneo-ultralight"/>
              </a:rPr>
              <a:t>그렇게 제안된 </a:t>
            </a:r>
            <a:r>
              <a:rPr lang="en-US" altLang="ko-KR" b="0" i="0" dirty="0">
                <a:effectLst/>
                <a:latin typeface="applesdgothicneo-ultralight"/>
              </a:rPr>
              <a:t>bounding box</a:t>
            </a:r>
            <a:r>
              <a:rPr lang="ko-KR" altLang="en-US" b="0" i="0" dirty="0">
                <a:effectLst/>
                <a:latin typeface="applesdgothicneo-ultralight"/>
              </a:rPr>
              <a:t>에 </a:t>
            </a:r>
            <a:r>
              <a:rPr lang="en-US" altLang="ko-KR" b="0" i="0" dirty="0">
                <a:effectLst/>
                <a:latin typeface="applesdgothicneo-ultralight"/>
              </a:rPr>
              <a:t>classifier</a:t>
            </a:r>
            <a:r>
              <a:rPr lang="ko-KR" altLang="en-US" b="0" i="0" dirty="0">
                <a:effectLst/>
                <a:latin typeface="applesdgothicneo-ultralight"/>
              </a:rPr>
              <a:t>를 적용하여 분류</a:t>
            </a:r>
            <a:r>
              <a:rPr lang="en-US" altLang="ko-KR" b="0" i="0" dirty="0">
                <a:effectLst/>
                <a:latin typeface="applesdgothicneo-ultralight"/>
              </a:rPr>
              <a:t>(classification)</a:t>
            </a:r>
            <a:r>
              <a:rPr lang="ko-KR" altLang="en-US" b="0" i="0" dirty="0">
                <a:effectLst/>
                <a:latin typeface="applesdgothicneo-ultralight"/>
              </a:rPr>
              <a:t>합니다</a:t>
            </a:r>
            <a:r>
              <a:rPr lang="en-US" altLang="ko-KR" b="0" i="0" dirty="0">
                <a:effectLst/>
                <a:latin typeface="applesdgothicneo-ultralight"/>
              </a:rPr>
              <a:t>. </a:t>
            </a:r>
            <a:r>
              <a:rPr lang="ko-KR" altLang="en-US" b="0" i="0" dirty="0">
                <a:effectLst/>
                <a:latin typeface="applesdgothicneo-ultralight"/>
              </a:rPr>
              <a:t>분류</a:t>
            </a:r>
            <a:r>
              <a:rPr lang="en-US" altLang="ko-KR" b="0" i="0" dirty="0">
                <a:effectLst/>
                <a:latin typeface="applesdgothicneo-ultralight"/>
              </a:rPr>
              <a:t>(classification)</a:t>
            </a:r>
            <a:r>
              <a:rPr lang="ko-KR" altLang="en-US" b="0" i="0" dirty="0">
                <a:effectLst/>
                <a:latin typeface="applesdgothicneo-ultralight"/>
              </a:rPr>
              <a:t>한 뒤 </a:t>
            </a:r>
            <a:r>
              <a:rPr lang="en-US" altLang="ko-KR" b="0" i="0" dirty="0">
                <a:effectLst/>
                <a:latin typeface="applesdgothicneo-ultralight"/>
              </a:rPr>
              <a:t>bounding box</a:t>
            </a:r>
            <a:r>
              <a:rPr lang="ko-KR" altLang="en-US" b="0" i="0" dirty="0">
                <a:effectLst/>
                <a:latin typeface="applesdgothicneo-ultralight"/>
              </a:rPr>
              <a:t>를 조정하고</a:t>
            </a:r>
            <a:r>
              <a:rPr lang="en-US" altLang="ko-KR" b="0" i="0" dirty="0">
                <a:effectLst/>
                <a:latin typeface="applesdgothicneo-ultralight"/>
              </a:rPr>
              <a:t>, </a:t>
            </a:r>
            <a:r>
              <a:rPr lang="ko-KR" altLang="en-US" b="0" i="0" dirty="0">
                <a:effectLst/>
                <a:latin typeface="applesdgothicneo-ultralight"/>
              </a:rPr>
              <a:t>중복된 검출을 제거하고</a:t>
            </a:r>
            <a:r>
              <a:rPr lang="en-US" altLang="ko-KR" b="0" i="0" dirty="0">
                <a:effectLst/>
                <a:latin typeface="applesdgothicneo-ultralight"/>
              </a:rPr>
              <a:t>, </a:t>
            </a:r>
            <a:r>
              <a:rPr lang="ko-KR" altLang="en-US" b="0" i="0" dirty="0">
                <a:effectLst/>
                <a:latin typeface="applesdgothicneo-ultralight"/>
              </a:rPr>
              <a:t>객체에 따라 </a:t>
            </a:r>
            <a:r>
              <a:rPr lang="en-US" altLang="ko-KR" b="0" i="0" dirty="0">
                <a:effectLst/>
                <a:latin typeface="applesdgothicneo-ultralight"/>
              </a:rPr>
              <a:t>box</a:t>
            </a:r>
            <a:r>
              <a:rPr lang="ko-KR" altLang="en-US" b="0" i="0" dirty="0">
                <a:effectLst/>
                <a:latin typeface="applesdgothicneo-ultralight"/>
              </a:rPr>
              <a:t>의 점수를 재산정하기 위해 후처리</a:t>
            </a:r>
            <a:r>
              <a:rPr lang="en-US" altLang="ko-KR" b="0" i="0" dirty="0">
                <a:effectLst/>
                <a:latin typeface="applesdgothicneo-ultralight"/>
              </a:rPr>
              <a:t>(post-processing)</a:t>
            </a:r>
            <a:r>
              <a:rPr lang="ko-KR" altLang="en-US" b="0" i="0" dirty="0">
                <a:effectLst/>
                <a:latin typeface="applesdgothicneo-ultralight"/>
              </a:rPr>
              <a:t>를 합니다</a:t>
            </a:r>
            <a:r>
              <a:rPr lang="en-US" altLang="ko-KR" b="0" i="0" dirty="0">
                <a:effectLst/>
                <a:latin typeface="applesdgothicneo-ultralight"/>
              </a:rPr>
              <a:t>. </a:t>
            </a:r>
            <a:r>
              <a:rPr lang="ko-KR" altLang="en-US" b="0" i="0" dirty="0">
                <a:effectLst/>
                <a:latin typeface="applesdgothicneo-ultralight"/>
              </a:rPr>
              <a:t>이런 복잡함 때문에 </a:t>
            </a:r>
            <a:r>
              <a:rPr lang="en-US" altLang="ko-KR" b="0" i="0" dirty="0">
                <a:effectLst/>
                <a:latin typeface="applesdgothicneo-ultralight"/>
              </a:rPr>
              <a:t>R-CNN</a:t>
            </a:r>
            <a:r>
              <a:rPr lang="ko-KR" altLang="en-US" b="0" i="0" dirty="0">
                <a:effectLst/>
                <a:latin typeface="applesdgothicneo-ultralight"/>
              </a:rPr>
              <a:t>은 느립니다</a:t>
            </a:r>
            <a:r>
              <a:rPr lang="en-US" altLang="ko-KR" b="0" i="0" dirty="0">
                <a:effectLst/>
                <a:latin typeface="applesdgothicneo-ultralight"/>
              </a:rPr>
              <a:t>. </a:t>
            </a:r>
            <a:r>
              <a:rPr lang="ko-KR" altLang="en-US" b="0" i="0" dirty="0">
                <a:effectLst/>
                <a:latin typeface="applesdgothicneo-ultralight"/>
              </a:rPr>
              <a:t>각 절차를 독립적으로 훈련시켜야 하므로 최적화</a:t>
            </a:r>
            <a:r>
              <a:rPr lang="en-US" altLang="ko-KR" b="0" i="0" dirty="0">
                <a:effectLst/>
                <a:latin typeface="applesdgothicneo-ultralight"/>
              </a:rPr>
              <a:t>(optimization)</a:t>
            </a:r>
            <a:r>
              <a:rPr lang="ko-KR" altLang="en-US" b="0" i="0" dirty="0">
                <a:effectLst/>
                <a:latin typeface="applesdgothicneo-ultralight"/>
              </a:rPr>
              <a:t>하기에도 힘듭니다</a:t>
            </a:r>
            <a:r>
              <a:rPr lang="en-US" altLang="ko-KR" b="0" i="0" dirty="0">
                <a:effectLst/>
                <a:latin typeface="applesdgothicneo-ultralight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9668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먼저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applesdgothicneo-ultralight"/>
              </a:rPr>
              <a:t>416x416 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applesdgothicneo-ultralight"/>
              </a:rPr>
              <a:t>크기의 이미지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를 네트워크에 입력하여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이 크기가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applesdgothicneo-ultralight"/>
              </a:rPr>
              <a:t>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applesdgothicneo-ultralight"/>
              </a:rPr>
              <a:t>52x52, 26x26, 13x13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이 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을 추출합니다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  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그 다음 가장 높은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level,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즉 해상도가 가장 낮은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1x1, 3x3 conv layer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로 구성된 작은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applesdgothicneo-ultralight"/>
              </a:rPr>
              <a:t>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applesdgothicneo-ultralight"/>
              </a:rPr>
              <a:t>FCN(Fully Convolutional Network)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에 입력합니다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이후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FCN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output channel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512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가 되는 지점에서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을 추출한 뒤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배로 </a:t>
            </a:r>
            <a:r>
              <a:rPr lang="en-US" altLang="ko-KR" b="1" i="0" dirty="0" err="1">
                <a:solidFill>
                  <a:srgbClr val="000000"/>
                </a:solidFill>
                <a:effectLst/>
                <a:latin typeface="applesdgothicneo-ultralight"/>
              </a:rPr>
              <a:t>upsampling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을 수행합니다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이후 바로 아래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level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에 있는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과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applesdgothicneo-ultralight"/>
              </a:rPr>
              <a:t>concatenate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해줍니다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이후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merged 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FCN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에 입력합니다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이 과정을 다음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level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에 있는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에도 똑같이 수행합니다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이를 통해 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applesdgothicneo-ultralight"/>
              </a:rPr>
              <a:t>3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applesdgothicneo-ultralight"/>
              </a:rPr>
              <a:t>개의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applesdgothicneo-ultralight"/>
              </a:rPr>
              <a:t>scale</a:t>
            </a:r>
            <a:r>
              <a:rPr lang="ko-KR" altLang="en-US" b="1" i="0" dirty="0">
                <a:solidFill>
                  <a:srgbClr val="000000"/>
                </a:solidFill>
                <a:effectLst/>
                <a:latin typeface="applesdgothicneo-ultralight"/>
              </a:rPr>
              <a:t>을 가진 </a:t>
            </a:r>
            <a:r>
              <a:rPr lang="en-US" altLang="ko-KR" b="1" i="0" dirty="0">
                <a:solidFill>
                  <a:srgbClr val="000000"/>
                </a:solidFill>
                <a:effectLst/>
                <a:latin typeface="applesdgothicneo-ultralight"/>
              </a:rPr>
              <a:t>feature map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-ultralight"/>
              </a:rPr>
              <a:t>을 얻을 수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-ultralight"/>
              </a:rPr>
              <a:t>.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654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Residual Block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안에서도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bottleneck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구조를 사용합니다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위 사진에서 오른쪽을 보면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input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shape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이 중간에서 한번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channel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이 반으로 줄었다가 다시 복구가 되면서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bottle neck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구조가 들어간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Residual Block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을 사용합니다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 아래 그림에서의 각 초록색의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conv block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(conv-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batchnorm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-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leakyrelu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를 뜻하며 파란색의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Redisual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 block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은 위의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residual block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을 뜻합니다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 </a:t>
            </a: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 물체의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scale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을 고려하여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가지 종류의 크기의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output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이 나오도록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, FPN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을 이용하여 네트워크를 설계 하였습니다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277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3275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115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96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effectLst/>
                <a:latin typeface="applesdgothicneo-ultralight"/>
              </a:rPr>
              <a:t>(x, y) </a:t>
            </a:r>
            <a:r>
              <a:rPr lang="ko-KR" altLang="en-US" b="0" i="0" dirty="0">
                <a:effectLst/>
                <a:latin typeface="applesdgothicneo-ultralight"/>
              </a:rPr>
              <a:t>좌표 쌍은 </a:t>
            </a:r>
            <a:r>
              <a:rPr lang="en-US" altLang="ko-KR" b="0" i="0" dirty="0" err="1">
                <a:effectLst/>
                <a:latin typeface="applesdgothicneo-ultralight"/>
              </a:rPr>
              <a:t>bouning</a:t>
            </a:r>
            <a:r>
              <a:rPr lang="en-US" altLang="ko-KR" b="0" i="0" dirty="0">
                <a:effectLst/>
                <a:latin typeface="applesdgothicneo-ultralight"/>
              </a:rPr>
              <a:t> box </a:t>
            </a:r>
            <a:r>
              <a:rPr lang="ko-KR" altLang="en-US" b="0" i="0" dirty="0">
                <a:effectLst/>
                <a:latin typeface="applesdgothicneo-ultralight"/>
              </a:rPr>
              <a:t>중심의 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ultralight"/>
              </a:rPr>
              <a:t>그리드 셀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applesdgothicneo-ultralight"/>
              </a:rPr>
              <a:t>(grid cell)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applesdgothicneo-ultralight"/>
              </a:rPr>
              <a:t>내 </a:t>
            </a:r>
            <a:r>
              <a:rPr lang="ko-KR" altLang="en-US" b="0" i="0" dirty="0">
                <a:effectLst/>
                <a:latin typeface="applesdgothicneo-ultralight"/>
              </a:rPr>
              <a:t>상대 위치를 뜻합니다</a:t>
            </a:r>
            <a:endParaRPr lang="en-US" altLang="ko-KR" b="0" i="0" dirty="0">
              <a:effectLst/>
              <a:latin typeface="applesdgothicneo-ultralight"/>
            </a:endParaRPr>
          </a:p>
          <a:p>
            <a:endParaRPr lang="en-US" altLang="ko-KR" b="0" i="0" dirty="0">
              <a:effectLst/>
              <a:latin typeface="applesdgothicneo-ultralight"/>
            </a:endParaRPr>
          </a:p>
          <a:p>
            <a:r>
              <a:rPr lang="ko-KR" altLang="en-US" b="0" i="0" dirty="0">
                <a:effectLst/>
                <a:latin typeface="applesdgothicneo-ultralight"/>
              </a:rPr>
              <a:t>이는 그리드 셀 안에 객체가 있다는 조건 하에 그 객체가 어떤 클래스</a:t>
            </a:r>
            <a:r>
              <a:rPr lang="en-US" altLang="ko-KR" b="0" i="0" dirty="0">
                <a:effectLst/>
                <a:latin typeface="applesdgothicneo-ultralight"/>
              </a:rPr>
              <a:t>(class)</a:t>
            </a:r>
            <a:r>
              <a:rPr lang="ko-KR" altLang="en-US" b="0" i="0" dirty="0">
                <a:effectLst/>
                <a:latin typeface="applesdgothicneo-ultralight"/>
              </a:rPr>
              <a:t>인지에 대한 조건부 확률입니다</a:t>
            </a:r>
            <a:endParaRPr lang="en-US" altLang="ko-KR" b="0" i="0" dirty="0">
              <a:effectLst/>
              <a:latin typeface="applesdgothicneo-ultralight"/>
            </a:endParaRPr>
          </a:p>
          <a:p>
            <a:endParaRPr lang="en-US" altLang="ko-KR" b="0" i="0" dirty="0">
              <a:effectLst/>
              <a:latin typeface="applesdgothicneo-ultralight"/>
            </a:endParaRPr>
          </a:p>
          <a:p>
            <a:r>
              <a:rPr lang="ko-KR" altLang="en-US" b="0" i="0" dirty="0">
                <a:effectLst/>
                <a:latin typeface="applesdgothicneo-ultralight"/>
              </a:rPr>
              <a:t>이 </a:t>
            </a:r>
            <a:r>
              <a:rPr lang="en-US" altLang="ko-KR" b="0" i="0" dirty="0">
                <a:effectLst/>
                <a:latin typeface="applesdgothicneo-ultralight"/>
              </a:rPr>
              <a:t>score</a:t>
            </a:r>
            <a:r>
              <a:rPr lang="ko-KR" altLang="en-US" b="0" i="0" dirty="0">
                <a:effectLst/>
                <a:latin typeface="applesdgothicneo-ultralight"/>
              </a:rPr>
              <a:t>는 </a:t>
            </a:r>
            <a:r>
              <a:rPr lang="en-US" altLang="ko-KR" b="1" i="0" dirty="0">
                <a:effectLst/>
                <a:latin typeface="applesdgothicneo-ultralight"/>
              </a:rPr>
              <a:t>bounding box</a:t>
            </a:r>
            <a:r>
              <a:rPr lang="ko-KR" altLang="en-US" b="1" i="0" dirty="0">
                <a:effectLst/>
                <a:latin typeface="applesdgothicneo-ultralight"/>
              </a:rPr>
              <a:t>에 특정 클래스</a:t>
            </a:r>
            <a:r>
              <a:rPr lang="en-US" altLang="ko-KR" b="1" i="0" dirty="0">
                <a:effectLst/>
                <a:latin typeface="applesdgothicneo-ultralight"/>
              </a:rPr>
              <a:t>(class) </a:t>
            </a:r>
            <a:r>
              <a:rPr lang="ko-KR" altLang="en-US" b="1" i="0" dirty="0">
                <a:effectLst/>
                <a:latin typeface="applesdgothicneo-ultralight"/>
              </a:rPr>
              <a:t>객체가 나타날 확률</a:t>
            </a:r>
            <a:r>
              <a:rPr lang="en-US" altLang="ko-KR" b="1" i="0" dirty="0">
                <a:effectLst/>
                <a:latin typeface="applesdgothicneo-ultralight"/>
              </a:rPr>
              <a:t>(</a:t>
            </a:r>
            <a:r>
              <a:rPr lang="en-US" altLang="ko-KR" b="0" i="0" dirty="0">
                <a:effectLst/>
                <a:latin typeface="applesdgothicneo-ultralight"/>
              </a:rPr>
              <a:t>=</a:t>
            </a:r>
            <a:r>
              <a:rPr lang="en-US" altLang="ko-KR" b="0" i="0" dirty="0" err="1">
                <a:effectLst/>
                <a:latin typeface="applesdgothicneo-ultralight"/>
              </a:rPr>
              <a:t>Pr</a:t>
            </a:r>
            <a:r>
              <a:rPr lang="en-US" altLang="ko-KR" b="0" i="0" dirty="0">
                <a:effectLst/>
                <a:latin typeface="applesdgothicneo-ultralight"/>
              </a:rPr>
              <a:t>(</a:t>
            </a:r>
            <a:r>
              <a:rPr lang="en-US" altLang="ko-KR" b="0" i="0" dirty="0" err="1">
                <a:effectLst/>
                <a:latin typeface="applesdgothicneo-ultralight"/>
              </a:rPr>
              <a:t>Class_i</a:t>
            </a:r>
            <a:r>
              <a:rPr lang="en-US" altLang="ko-KR" b="0" i="0" dirty="0">
                <a:effectLst/>
                <a:latin typeface="applesdgothicneo-ultralight"/>
              </a:rPr>
              <a:t>)</a:t>
            </a:r>
            <a:r>
              <a:rPr lang="en-US" altLang="ko-KR" b="1" i="0" dirty="0">
                <a:effectLst/>
                <a:latin typeface="applesdgothicneo-ultralight"/>
              </a:rPr>
              <a:t>)</a:t>
            </a:r>
            <a:r>
              <a:rPr lang="ko-KR" altLang="en-US" b="0" i="0" dirty="0">
                <a:effectLst/>
                <a:latin typeface="applesdgothicneo-ultralight"/>
              </a:rPr>
              <a:t>과 </a:t>
            </a:r>
            <a:r>
              <a:rPr lang="ko-KR" altLang="en-US" b="1" i="0" dirty="0">
                <a:effectLst/>
                <a:latin typeface="applesdgothicneo-ultralight"/>
              </a:rPr>
              <a:t>예측된 </a:t>
            </a:r>
            <a:r>
              <a:rPr lang="en-US" altLang="ko-KR" b="1" i="0" dirty="0">
                <a:effectLst/>
                <a:latin typeface="applesdgothicneo-ultralight"/>
              </a:rPr>
              <a:t>bounding box</a:t>
            </a:r>
            <a:r>
              <a:rPr lang="ko-KR" altLang="en-US" b="1" i="0" dirty="0">
                <a:effectLst/>
                <a:latin typeface="applesdgothicneo-ultralight"/>
              </a:rPr>
              <a:t>가 그 클래스</a:t>
            </a:r>
            <a:r>
              <a:rPr lang="en-US" altLang="ko-KR" b="1" i="0" dirty="0">
                <a:effectLst/>
                <a:latin typeface="applesdgothicneo-ultralight"/>
              </a:rPr>
              <a:t>(class) </a:t>
            </a:r>
            <a:r>
              <a:rPr lang="ko-KR" altLang="en-US" b="1" i="0" dirty="0">
                <a:effectLst/>
                <a:latin typeface="applesdgothicneo-ultralight"/>
              </a:rPr>
              <a:t>객체에 얼마나 잘 들어맞는지</a:t>
            </a:r>
            <a:r>
              <a:rPr lang="en-US" altLang="ko-KR" b="1" i="0" dirty="0">
                <a:effectLst/>
                <a:latin typeface="applesdgothicneo-ultralight"/>
              </a:rPr>
              <a:t>(fits the object)(</a:t>
            </a:r>
            <a:r>
              <a:rPr lang="en-US" altLang="ko-KR" b="0" i="0" dirty="0">
                <a:effectLst/>
                <a:latin typeface="applesdgothicneo-ultralight"/>
              </a:rPr>
              <a:t>=</a:t>
            </a:r>
            <a:r>
              <a:rPr lang="en-US" altLang="ko-KR" b="0" i="0" dirty="0" err="1">
                <a:effectLst/>
                <a:latin typeface="applesdgothicneo-ultralight"/>
              </a:rPr>
              <a:t>IOU_pred^truth</a:t>
            </a:r>
            <a:r>
              <a:rPr lang="en-US" altLang="ko-KR" b="1" i="0" dirty="0">
                <a:effectLst/>
                <a:latin typeface="applesdgothicneo-ultralight"/>
              </a:rPr>
              <a:t>)</a:t>
            </a:r>
            <a:r>
              <a:rPr lang="ko-KR" altLang="en-US" b="0" i="0" dirty="0">
                <a:effectLst/>
                <a:latin typeface="applesdgothicneo-ultralight"/>
              </a:rPr>
              <a:t>를 나타냅니다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682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applesdgothicneo-ultralight"/>
              </a:rPr>
              <a:t>Prediction per grid cell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876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68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555555"/>
                </a:solidFill>
                <a:effectLst/>
                <a:latin typeface="AppleSDGothicNeo"/>
              </a:rPr>
              <a:t>Anchor box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AppleSDGothicNeo"/>
              </a:rPr>
              <a:t>는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AppleSDGothicNeo"/>
              </a:rPr>
              <a:t>deep learning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AppleSDGothicNeo"/>
              </a:rPr>
              <a:t>을 이용한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AppleSDGothicNeo"/>
              </a:rPr>
              <a:t>object detection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AppleSDGothicNeo"/>
              </a:rPr>
              <a:t>문제를 간접적인 방법으로 바꿉니다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endParaRPr lang="en-US" altLang="ko-KR" b="1" i="0" dirty="0">
              <a:solidFill>
                <a:srgbClr val="555555"/>
              </a:solidFill>
              <a:effectLst/>
              <a:latin typeface="AppleSDGothicNeo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anchor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predicted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 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AppleSDGothicNeo"/>
              </a:rPr>
              <a:t>관계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예측하고 이를 통해서 다시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anchor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로부터 드디어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 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AppleSDGothicNeo"/>
              </a:rPr>
              <a:t>좌표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만들어냅니다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이를 자세히 알아보겠습니다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668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1" i="0" dirty="0">
                <a:solidFill>
                  <a:srgbClr val="555555"/>
                </a:solidFill>
                <a:effectLst/>
                <a:latin typeface="AppleSDGothicNeo"/>
              </a:rPr>
              <a:t>Anchor box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AppleSDGothicNeo"/>
              </a:rPr>
              <a:t>는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AppleSDGothicNeo"/>
              </a:rPr>
              <a:t>deep learning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AppleSDGothicNeo"/>
              </a:rPr>
              <a:t>을 이용한 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AppleSDGothicNeo"/>
              </a:rPr>
              <a:t>object detection 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AppleSDGothicNeo"/>
              </a:rPr>
              <a:t>문제를 간접적인 방법으로 바꿉니다</a:t>
            </a:r>
            <a:r>
              <a:rPr lang="en-US" altLang="ko-KR" b="1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endParaRPr lang="en-US" altLang="ko-KR" b="1" i="0" dirty="0">
              <a:solidFill>
                <a:srgbClr val="555555"/>
              </a:solidFill>
              <a:effectLst/>
              <a:latin typeface="AppleSDGothicNeo"/>
            </a:endParaRP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anchor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predicted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 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AppleSDGothicNeo"/>
              </a:rPr>
              <a:t>관계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예측하고 이를 통해서 다시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anchor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로부터 드디어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 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AppleSDGothicNeo"/>
              </a:rPr>
              <a:t>좌표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만들어냅니다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732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GT(ground truth)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Anchor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 각 좌표에 대한 수식을 통해 나온 값이며 이것을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target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이라 지칭</a:t>
            </a:r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그리고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target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기준으로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smooth l1 loss,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IoU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 loss</a:t>
            </a:r>
          </a:p>
          <a:p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Anchor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와 예측된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Target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알기 때문에 위의 수식의 역연산을 통해서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prediction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 좌표를 얻을 수 있게 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이러한 일련의 과정을 통해야만 최종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prediction </a:t>
            </a:r>
            <a:r>
              <a:rPr lang="en-US" altLang="ko-KR" b="0" i="0" dirty="0" err="1">
                <a:solidFill>
                  <a:srgbClr val="555555"/>
                </a:solidFill>
                <a:effectLst/>
                <a:latin typeface="AppleSDGothicNeo"/>
              </a:rPr>
              <a:t>bouding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 좌표를 얻을 수 있기에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object detection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을 간접적인 방법으로  바꾸는 것 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네트워크가 직접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bounding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 좌표를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만드는게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아니라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anchor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를 통해야만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bounding box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의 좌표를 얻을 수 있도록 설계된 것 입니다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898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Recall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은 마땅히 검출해내야 하는 물체들 중에서 제대로 검출된 비율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66BD21-CAC2-4C00-98BA-E28023E438A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60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/>
          <a:lstStyle>
            <a:lvl1pPr algn="ctr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773705"/>
          </a:xfrm>
        </p:spPr>
        <p:txBody>
          <a:bodyPr/>
          <a:lstStyle>
            <a:lvl1pPr algn="l">
              <a:defRPr sz="20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0" y="863716"/>
            <a:ext cx="9144000" cy="5543434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>
              <a:defRPr sz="2000" b="1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바닥글 개체 틀 4"/>
          <p:cNvSpPr txBox="1">
            <a:spLocks/>
          </p:cNvSpPr>
          <p:nvPr/>
        </p:nvSpPr>
        <p:spPr>
          <a:xfrm>
            <a:off x="5572164" y="0"/>
            <a:ext cx="3571868" cy="35716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sp3d extrusionH="57150">
              <a:bevelT w="38100" h="3810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0" y="645160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50004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0" y="571480"/>
            <a:ext cx="9144000" cy="5835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05150" y="64516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858016" y="64516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EC863-AFAC-454B-BDAC-12EB491DB7E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바닥글 개체 틀 4"/>
          <p:cNvSpPr txBox="1">
            <a:spLocks/>
          </p:cNvSpPr>
          <p:nvPr/>
        </p:nvSpPr>
        <p:spPr>
          <a:xfrm>
            <a:off x="5572164" y="0"/>
            <a:ext cx="3571868" cy="35716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vert="horz" lIns="91440" tIns="45720" rIns="91440" bIns="45720" rtlCol="0" anchor="ctr">
            <a:sp3d extrusionH="57150">
              <a:bevelT w="38100" h="38100"/>
            </a:sp3d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2" name="직사각형 11"/>
          <p:cNvSpPr/>
          <p:nvPr/>
        </p:nvSpPr>
        <p:spPr>
          <a:xfrm rot="10800000">
            <a:off x="0" y="6421776"/>
            <a:ext cx="9144000" cy="45719"/>
          </a:xfrm>
          <a:prstGeom prst="rect">
            <a:avLst/>
          </a:prstGeom>
          <a:gradFill>
            <a:gsLst>
              <a:gs pos="0">
                <a:schemeClr val="accent1">
                  <a:shade val="30000"/>
                  <a:satMod val="115000"/>
                </a:schemeClr>
              </a:gs>
              <a:gs pos="100000">
                <a:schemeClr val="bg1"/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543" t="7828" r="8891" b="13842"/>
          <a:stretch/>
        </p:blipFill>
        <p:spPr>
          <a:xfrm>
            <a:off x="22404" y="6439971"/>
            <a:ext cx="1309236" cy="4094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맑은 고딕" pitchFamily="50" charset="-127"/>
        <a:buChar char="▣"/>
        <a:defRPr sz="1800" b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Wingdings" pitchFamily="2" charset="2"/>
        <a:buChar char="u"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Wingdings" pitchFamily="2" charset="2"/>
        <a:buChar char="§"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1403775"/>
            <a:ext cx="9144000" cy="2115235"/>
          </a:xfrm>
        </p:spPr>
        <p:txBody>
          <a:bodyPr/>
          <a:lstStyle/>
          <a:p>
            <a:pPr lvl="0">
              <a:defRPr/>
            </a:pPr>
            <a:r>
              <a:rPr lang="en-US" altLang="ko-KR" dirty="0">
                <a:solidFill>
                  <a:srgbClr val="002060"/>
                </a:solidFill>
              </a:rPr>
              <a:t>YOLO v1, v2, v3</a:t>
            </a:r>
            <a:br>
              <a:rPr lang="en-US" altLang="ko-KR" dirty="0">
                <a:solidFill>
                  <a:srgbClr val="002060"/>
                </a:solidFill>
              </a:rPr>
            </a:br>
            <a:r>
              <a:rPr lang="en-US" altLang="ko-KR" dirty="0">
                <a:solidFill>
                  <a:srgbClr val="002060"/>
                </a:solidFill>
              </a:rPr>
              <a:t>paper review</a:t>
            </a:r>
            <a:br>
              <a:rPr lang="ko-KR" altLang="en-US" sz="1200" dirty="0">
                <a:solidFill>
                  <a:srgbClr val="002060"/>
                </a:solidFill>
                <a:cs typeface="+mn-cs"/>
              </a:rPr>
            </a:br>
            <a:endParaRPr lang="ko-KR" altLang="en-US" sz="1200" dirty="0">
              <a:solidFill>
                <a:srgbClr val="002060"/>
              </a:solidFill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014065"/>
            <a:ext cx="6400800" cy="1800200"/>
          </a:xfrm>
        </p:spPr>
        <p:txBody>
          <a:bodyPr>
            <a:normAutofit/>
          </a:bodyPr>
          <a:lstStyle/>
          <a:p>
            <a:r>
              <a:rPr lang="en-US" altLang="ko-KR" sz="2400" dirty="0">
                <a:solidFill>
                  <a:schemeClr val="tx1"/>
                </a:solidFill>
              </a:rPr>
              <a:t>Min-Ji Lee</a:t>
            </a:r>
          </a:p>
          <a:p>
            <a:r>
              <a:rPr lang="en-US" altLang="ko-KR" sz="2400" dirty="0" err="1">
                <a:solidFill>
                  <a:schemeClr val="tx1"/>
                </a:solidFill>
              </a:rPr>
              <a:t>DeepSync</a:t>
            </a:r>
            <a:endParaRPr lang="en-US" altLang="ko-KR" sz="2400" dirty="0">
              <a:solidFill>
                <a:schemeClr val="tx1"/>
              </a:solidFill>
            </a:endParaRPr>
          </a:p>
          <a:p>
            <a:r>
              <a:rPr lang="en-US" altLang="ko-KR" sz="2400" dirty="0">
                <a:solidFill>
                  <a:schemeClr val="tx1"/>
                </a:solidFill>
              </a:rPr>
              <a:t>2023.11.12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1. YOLO v1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033F35A-E87A-AC5D-F74B-973F91318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905" y="1287450"/>
            <a:ext cx="5051259" cy="474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+mj-lt"/>
              <a:buNone/>
              <a:defRPr/>
            </a:pPr>
            <a:r>
              <a:rPr lang="en-US" altLang="ko-KR" sz="2000" dirty="0"/>
              <a:t>1.3 Unified Detection</a:t>
            </a:r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Using pascal </a:t>
            </a:r>
            <a:r>
              <a:rPr lang="en-US" altLang="ko-KR" sz="2000" dirty="0" err="1"/>
              <a:t>voc</a:t>
            </a:r>
            <a:r>
              <a:rPr lang="en-US" altLang="ko-KR" sz="2000" dirty="0"/>
              <a:t> dataset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S=7(# of grid),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B=2(# of </a:t>
            </a:r>
            <a:r>
              <a:rPr lang="en-US" altLang="ko-KR" sz="2000" dirty="0" err="1"/>
              <a:t>bouning</a:t>
            </a:r>
            <a:r>
              <a:rPr lang="en-US" altLang="ko-KR" sz="2000" dirty="0"/>
              <a:t> box)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C=20(# of class)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Final Tensor = </a:t>
            </a:r>
            <a:r>
              <a:rPr lang="en-US" altLang="ko-KR" sz="2000" dirty="0" err="1"/>
              <a:t>SxSx</a:t>
            </a:r>
            <a:r>
              <a:rPr lang="en-US" altLang="ko-KR" sz="2000" dirty="0"/>
              <a:t>(B*5+C)</a:t>
            </a: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	   	= 7x7x30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19A2DCA-A6C1-300D-AA57-D7A36D056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4554125"/>
            <a:ext cx="1450565" cy="13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507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1. YOLO v1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+mj-lt"/>
              <a:buNone/>
              <a:defRPr/>
            </a:pPr>
            <a:r>
              <a:rPr lang="en-US" altLang="ko-KR" sz="2000" dirty="0"/>
              <a:t>1.4.1 Network Design</a:t>
            </a:r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Similar to </a:t>
            </a:r>
            <a:r>
              <a:rPr lang="en-US" altLang="ko-KR" sz="2000" dirty="0" err="1"/>
              <a:t>GooLeNet</a:t>
            </a: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24 convolution layer + 2 fully connected layer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Final output is 7x7x30 prediction tensor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C5B971E-3D1E-0CA0-FFE9-78613A2E1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952" y="1178750"/>
            <a:ext cx="9144000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553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1. YOLO v1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+mj-lt"/>
              <a:buNone/>
              <a:defRPr/>
            </a:pPr>
            <a:r>
              <a:rPr lang="en-US" altLang="ko-KR" sz="2000" dirty="0"/>
              <a:t>1.4.2 Training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Pretrain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ImageNet (1000 class)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Darknet framework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1028700" lvl="2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400" dirty="0"/>
              <a:t>Developed by Joseph Redmon, who developed Yolo</a:t>
            </a:r>
          </a:p>
          <a:p>
            <a:pPr marL="1028700" lvl="2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4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Upscaling input image 224x224 → 448x448 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Using leaky </a:t>
            </a:r>
            <a:r>
              <a:rPr lang="en-US" altLang="ko-KR" sz="1600" dirty="0" err="1"/>
              <a:t>ReLU</a:t>
            </a:r>
            <a:endParaRPr lang="en-US" altLang="ko-KR" sz="16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8C13D3F-2E58-64E3-6DD9-519299076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924055"/>
            <a:ext cx="314325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466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1. YOLO v1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+mj-lt"/>
              <a:buNone/>
              <a:defRPr/>
            </a:pPr>
            <a:r>
              <a:rPr lang="en-US" altLang="ko-KR" sz="2000" dirty="0"/>
              <a:t>1.4.3 Loss function</a:t>
            </a:r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Loss of yolo based SSE(sum-squared error)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SSE is easy to optimize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But optimization SSE dose not align with </a:t>
            </a:r>
            <a:r>
              <a:rPr lang="en-US" altLang="ko-KR" sz="1600" dirty="0" err="1"/>
              <a:t>mAP</a:t>
            </a:r>
            <a:endParaRPr lang="en-US" altLang="ko-KR" sz="1600" dirty="0"/>
          </a:p>
          <a:p>
            <a:pPr marL="285750" lvl="1" indent="0">
              <a:spcBef>
                <a:spcPts val="0"/>
              </a:spcBef>
              <a:buNone/>
              <a:defRPr/>
            </a:pPr>
            <a:endParaRPr lang="en-US" altLang="ko-KR" sz="16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Problem of SSE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Loss – location loss and classification loss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SSE treats the weights of these two losses equally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Most grid cells have no object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Confidence score = 0 if no object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Learn to be confidence score = 0 for most grid cell</a:t>
            </a:r>
          </a:p>
          <a:p>
            <a:pPr marL="685800" lvl="2" indent="0">
              <a:spcBef>
                <a:spcPts val="0"/>
              </a:spcBef>
              <a:buNone/>
              <a:defRPr/>
            </a:pPr>
            <a:r>
              <a:rPr lang="en-US" altLang="ko-KR" sz="1400" b="1" dirty="0"/>
              <a:t>→ model imbalance!!</a:t>
            </a:r>
          </a:p>
          <a:p>
            <a:pPr marL="685800" lvl="2" indent="0">
              <a:spcBef>
                <a:spcPts val="0"/>
              </a:spcBef>
              <a:buNone/>
              <a:defRPr/>
            </a:pPr>
            <a:endParaRPr lang="en-US" altLang="ko-KR" sz="1400" b="1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How to solve the problem?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Existing object location loss ↑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No existing object location loss ↓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l-GR" altLang="ko-KR" sz="1600" dirty="0"/>
              <a:t>λ_</a:t>
            </a:r>
            <a:r>
              <a:rPr lang="en-US" altLang="ko-KR" sz="1600" dirty="0" err="1"/>
              <a:t>coord</a:t>
            </a:r>
            <a:r>
              <a:rPr lang="en-US" altLang="ko-KR" sz="1600" dirty="0"/>
              <a:t>=5, </a:t>
            </a:r>
            <a:r>
              <a:rPr lang="el-GR" altLang="ko-KR" sz="1600" dirty="0"/>
              <a:t>λ_</a:t>
            </a:r>
            <a:r>
              <a:rPr lang="en-US" altLang="ko-KR" sz="1600" dirty="0" err="1"/>
              <a:t>noobj</a:t>
            </a:r>
            <a:r>
              <a:rPr lang="en-US" altLang="ko-KR" sz="1600" dirty="0"/>
              <a:t>=0.5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Add square root to the w, h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08F31D-6BD2-6CB3-2F25-697E7D880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330" y="1313765"/>
            <a:ext cx="1981372" cy="8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92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1. YOLO v1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+mj-lt"/>
              <a:buNone/>
              <a:defRPr/>
            </a:pPr>
            <a:r>
              <a:rPr lang="en-US" altLang="ko-KR" sz="2000" dirty="0"/>
              <a:t>1.4.3 Loss function</a:t>
            </a:r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0DD37D45-3F70-4E86-0A7F-396A22CA3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82" y="1673805"/>
            <a:ext cx="7591635" cy="406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344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1. YOLO v1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F3E3170-0667-C184-C570-1FBB3EF02E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96" y="773704"/>
                <a:ext cx="9133003" cy="57684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1" hangingPunct="1">
                  <a:spcBef>
                    <a:spcPct val="20000"/>
                  </a:spcBef>
                  <a:buFont typeface="+mj-lt"/>
                  <a:buAutoNum type="arabicPeriod"/>
                  <a:defRPr sz="2400" b="1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Wingdings" pitchFamily="2" charset="2"/>
                  <a:buChar char="u"/>
                  <a:defRPr sz="2000" b="1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Wingdings" pitchFamily="2" charset="2"/>
                  <a:buChar char="§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altLang="ko-KR" sz="2000" dirty="0"/>
                  <a:t>1.4.3 Loss function</a:t>
                </a:r>
              </a:p>
              <a:p>
                <a:pPr marL="0" indent="0">
                  <a:spcBef>
                    <a:spcPts val="0"/>
                  </a:spcBef>
                  <a:buFont typeface="+mj-lt"/>
                  <a:buNone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000" dirty="0"/>
                  <a:t>Location loss</a:t>
                </a:r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𝒄𝒐𝒐𝒓𝒅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𝒘𝒆𝒊𝒈𝒉𝒕𝒆𝒅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𝒑𝒂𝒓𝒂𝒎𝒆𝒕𝒆𝒓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𝒇𝒐𝒓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𝒄𝒆𝒍𝒍𝒔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𝒄𝒐𝒏𝒕𝒂𝒊𝒏𝒈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𝒐𝒃𝒋𝒆𝒄𝒕</m:t>
                    </m:r>
                  </m:oMath>
                </a14:m>
                <a:endParaRPr lang="en-US" altLang="ko-KR" sz="2000" b="1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:#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𝒈𝒓𝒊𝒅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𝒄𝒆𝒍𝒍𝒔</m:t>
                    </m:r>
                  </m:oMath>
                </a14:m>
                <a:endParaRPr lang="en-US" altLang="ko-KR" sz="2000" b="1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 :#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𝒃𝒐𝒖𝒏𝒅𝒊𝒏𝒈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𝒃𝒐𝒙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𝒑𝒆𝒓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𝒈𝒊𝒓𝒅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𝒄𝒆𝒍𝒍𝒔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000" b="1" dirty="0"/>
                  <a:t> </a:t>
                </a:r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𝒐𝒃𝒋</m:t>
                        </m:r>
                      </m:sup>
                    </m:sSubSup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𝒊𝒏𝒅𝒆𝒙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𝒑𝒂𝒓𝒂𝒎𝒆𝒕𝒆𝒓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𝒊𝒔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𝒘𝒉𝒆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𝒕𝒉𝒆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𝒋𝒕𝒉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𝒃𝒐𝒖𝒏𝒅𝒊𝒏𝒈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𝒃𝒐𝒙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2000" b="1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𝒕𝒉𝒆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𝒊𝒕𝒉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𝒈𝒓𝒊𝒅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𝒄𝒆𝒍𝒍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𝒂𝒔𝒔𝒊𝒈𝒏𝒆𝒅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𝒑𝒓𝒆𝒅𝒊𝒄𝒕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𝒐𝒃𝒋𝒆𝒄𝒕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𝒐𝒕𝒉𝒆𝒓𝒘𝒊𝒔𝒆</m:t>
                      </m:r>
                    </m:oMath>
                  </m:oMathPara>
                </a14:m>
                <a:endParaRPr lang="en-US" altLang="ko-KR" sz="2000" b="1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ko-KR" sz="2000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dirty="0" err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ko-KR" sz="2000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dirty="0" err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ko-KR" sz="2000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0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dirty="0" err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2000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𝒘𝒊𝒅𝒕𝒉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𝒉𝒆𝒊𝒈𝒉𝒕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𝒈𝒓𝒐𝒖𝒏𝒅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𝒕𝒓𝒖𝒕𝒉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𝒃𝒐𝒙</m:t>
                    </m:r>
                  </m:oMath>
                </a14:m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0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0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0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b="1" i="1" dirty="0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e>
                      <m:sub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2000" b="1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0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b="1" i="1" dirty="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</m:acc>
                      </m:e>
                      <m:sub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𝒑𝒓𝒆𝒅𝒊𝒄𝒕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en-US" altLang="ko-KR" sz="2000" dirty="0"/>
              </a:p>
              <a:p>
                <a:pPr marL="0" indent="0">
                  <a:spcBef>
                    <a:spcPts val="0"/>
                  </a:spcBef>
                  <a:buFont typeface="+mj-lt"/>
                  <a:buNone/>
                  <a:defRPr/>
                </a:pPr>
                <a:endParaRPr lang="en-US" altLang="ko-KR" sz="2000" dirty="0"/>
              </a:p>
              <a:p>
                <a:pPr marL="0" indent="0">
                  <a:spcBef>
                    <a:spcPts val="0"/>
                  </a:spcBef>
                  <a:buFont typeface="+mj-lt"/>
                  <a:buNone/>
                  <a:defRPr/>
                </a:pPr>
                <a:endParaRPr lang="en-US" altLang="ko-KR" sz="2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F3E3170-0667-C184-C570-1FBB3EF02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6" y="773704"/>
                <a:ext cx="9133003" cy="5768460"/>
              </a:xfrm>
              <a:prstGeom prst="rect">
                <a:avLst/>
              </a:prstGeom>
              <a:blipFill>
                <a:blip r:embed="rId3"/>
                <a:stretch>
                  <a:fillRect l="-734" t="-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42" name="Picture 2">
            <a:extLst>
              <a:ext uri="{FF2B5EF4-FFF2-40B4-BE49-F238E27FC236}">
                <a16:creationId xmlns:a16="http://schemas.microsoft.com/office/drawing/2014/main" id="{B1C25C47-5CA9-D99F-E3B6-7B9160BE9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70" y="1863206"/>
            <a:ext cx="6577374" cy="174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013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1. YOLO v1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F3E3170-0667-C184-C570-1FBB3EF02E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96" y="773704"/>
                <a:ext cx="9133003" cy="57684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1" hangingPunct="1">
                  <a:spcBef>
                    <a:spcPct val="20000"/>
                  </a:spcBef>
                  <a:buFont typeface="+mj-lt"/>
                  <a:buAutoNum type="arabicPeriod"/>
                  <a:defRPr sz="2400" b="1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Wingdings" pitchFamily="2" charset="2"/>
                  <a:buChar char="u"/>
                  <a:defRPr sz="2000" b="1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Wingdings" pitchFamily="2" charset="2"/>
                  <a:buChar char="§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altLang="ko-KR" sz="2000" dirty="0"/>
                  <a:t>1.4.3 Loss function</a:t>
                </a:r>
              </a:p>
              <a:p>
                <a:pPr marL="0" indent="0">
                  <a:spcBef>
                    <a:spcPts val="0"/>
                  </a:spcBef>
                  <a:buFont typeface="+mj-lt"/>
                  <a:buNone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000" dirty="0"/>
                  <a:t>Confidence loss</a:t>
                </a:r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2000" i="1" smtClean="0"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𝒏𝒐𝒐𝒃𝒋</m:t>
                        </m:r>
                      </m:sub>
                    </m:sSub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𝒘𝒆𝒊𝒈𝒉𝒕𝒆𝒅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𝒑𝒂𝒓𝒂𝒎𝒆𝒕𝒆𝒓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𝒇𝒐𝒓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𝒄𝒆𝒍𝒍𝒔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𝒏𝒐𝒕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𝒄𝒐𝒏𝒕𝒂𝒊𝒏𝒈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𝒐𝒃𝒋𝒆𝒄𝒕</m:t>
                    </m:r>
                  </m:oMath>
                </a14:m>
                <a:endParaRPr lang="en-US" altLang="ko-KR" sz="2000" b="1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  <m:sup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𝒏𝒐𝒃𝒋</m:t>
                        </m:r>
                      </m:sup>
                    </m:sSubSup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𝒊𝒏𝒅𝒆𝒙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𝒑𝒂𝒓𝒂𝒎𝒆𝒕𝒆𝒓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𝒊𝒔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𝒘𝒉𝒆𝒏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𝒕𝒉𝒆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𝒋𝒕𝒉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𝒃𝒐𝒖𝒏𝒅𝒊𝒏𝒈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𝒃𝒐𝒙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2000" b="1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𝒐𝒇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𝒕𝒉𝒆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𝒊𝒕𝒉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𝒈𝒓𝒊𝒅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𝒄𝒆𝒍𝒍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𝒊𝒔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𝒏𝒐𝒕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𝒂𝒔𝒔𝒊𝒈𝒏𝒆𝒅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𝒕𝒐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𝒑𝒓𝒆𝒅𝒊𝒄𝒕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𝒐𝒃𝒋𝒆𝒄𝒕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𝒂𝒏𝒅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sz="2000" b="1" i="1" smtClean="0">
                          <a:latin typeface="Cambria Math" panose="02040503050406030204" pitchFamily="18" charset="0"/>
                        </a:rPr>
                        <m:t>𝒐𝒕𝒉𝒆𝒓𝒘𝒊𝒔𝒆</m:t>
                      </m:r>
                    </m:oMath>
                  </m:oMathPara>
                </a14:m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𝒘𝒉𝒆𝒏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𝒄𝒐𝒏𝒕𝒂𝒊𝒏𝒊𝒏𝒈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𝒐𝒃𝒋𝒆𝒄𝒕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𝒐𝒕𝒉𝒆𝒓𝒘𝒊𝒔𝒆</m:t>
                    </m:r>
                  </m:oMath>
                </a14:m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0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b="1" i="1" dirty="0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</m:acc>
                      </m:e>
                      <m:sub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𝒄𝒐𝒏𝒇𝒊𝒅𝒆𝒏𝒄𝒆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𝒔𝒄𝒐𝒓𝒆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𝒐𝒇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𝒑𝒓𝒆𝒅𝒊𝒄𝒕𝒆𝒅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𝒃𝒐𝒖𝒏𝒅𝒊𝒏𝒈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𝒃𝒐𝒙</m:t>
                    </m:r>
                  </m:oMath>
                </a14:m>
                <a:endParaRPr lang="en-US" altLang="ko-KR" sz="2000" dirty="0"/>
              </a:p>
              <a:p>
                <a:pPr marL="0" indent="0">
                  <a:spcBef>
                    <a:spcPts val="0"/>
                  </a:spcBef>
                  <a:buFont typeface="+mj-lt"/>
                  <a:buNone/>
                  <a:defRPr/>
                </a:pPr>
                <a:endParaRPr lang="en-US" altLang="ko-KR" sz="2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F3E3170-0667-C184-C570-1FBB3EF02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6" y="773704"/>
                <a:ext cx="9133003" cy="5768460"/>
              </a:xfrm>
              <a:prstGeom prst="rect">
                <a:avLst/>
              </a:prstGeom>
              <a:blipFill>
                <a:blip r:embed="rId2"/>
                <a:stretch>
                  <a:fillRect l="-734" t="-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>
            <a:extLst>
              <a:ext uri="{FF2B5EF4-FFF2-40B4-BE49-F238E27FC236}">
                <a16:creationId xmlns:a16="http://schemas.microsoft.com/office/drawing/2014/main" id="{C3788080-6F43-6584-9B6E-1F03C01E5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245" y="1718810"/>
            <a:ext cx="3761510" cy="182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931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1. YOLO v1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F3E3170-0667-C184-C570-1FBB3EF02E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96" y="773704"/>
                <a:ext cx="9133003" cy="57684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1" hangingPunct="1">
                  <a:spcBef>
                    <a:spcPct val="20000"/>
                  </a:spcBef>
                  <a:buFont typeface="+mj-lt"/>
                  <a:buAutoNum type="arabicPeriod"/>
                  <a:defRPr sz="2400" b="1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Wingdings" pitchFamily="2" charset="2"/>
                  <a:buChar char="u"/>
                  <a:defRPr sz="2000" b="1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Wingdings" pitchFamily="2" charset="2"/>
                  <a:buChar char="§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altLang="ko-KR" sz="2000" dirty="0"/>
                  <a:t>1.4.3 Loss function</a:t>
                </a:r>
              </a:p>
              <a:p>
                <a:pPr marL="0" indent="0">
                  <a:spcBef>
                    <a:spcPts val="0"/>
                  </a:spcBef>
                  <a:buFont typeface="+mj-lt"/>
                  <a:buNone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000" dirty="0"/>
                  <a:t>Classification loss</a:t>
                </a:r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en-US" altLang="ko-KR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sub>
                    </m:sSub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𝒓𝒆𝒂𝒍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𝒄𝒂𝒍𝒔𝒔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𝒑𝒓𝒐𝒃𝒂𝒃𝒊𝒍𝒊𝒕𝒊𝒆𝒔</m:t>
                    </m:r>
                  </m:oMath>
                </a14:m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200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2000" b="1" i="1" dirty="0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acc>
                      </m:e>
                      <m:sub>
                        <m:r>
                          <a:rPr lang="en-US" altLang="ko-KR" sz="2000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  <m:d>
                          <m:dPr>
                            <m:ctrlPr>
                              <a:rPr lang="en-US" altLang="ko-KR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1" i="1" dirty="0" smtClean="0"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</m:d>
                      </m:sub>
                    </m:sSub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𝒑𝒓𝒆𝒅𝒊𝒄𝒕𝒆𝒅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𝒄𝒍𝒂𝒔𝒔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𝒑𝒓𝒐𝒃𝒂𝒃𝒊𝒍𝒊𝒕𝒊𝒆𝒔</m:t>
                    </m:r>
                  </m:oMath>
                </a14:m>
                <a:endParaRPr lang="en-US" altLang="ko-KR" sz="2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F3E3170-0667-C184-C570-1FBB3EF02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6" y="773704"/>
                <a:ext cx="9133003" cy="5768460"/>
              </a:xfrm>
              <a:prstGeom prst="rect">
                <a:avLst/>
              </a:prstGeom>
              <a:blipFill>
                <a:blip r:embed="rId2"/>
                <a:stretch>
                  <a:fillRect l="-734" t="-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0" name="Picture 2">
            <a:extLst>
              <a:ext uri="{FF2B5EF4-FFF2-40B4-BE49-F238E27FC236}">
                <a16:creationId xmlns:a16="http://schemas.microsoft.com/office/drawing/2014/main" id="{91769FE9-0133-5AB3-93F8-8F6E5B3D4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266" y="1990981"/>
            <a:ext cx="4965467" cy="143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444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1. YOLO v1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+mj-lt"/>
              <a:buNone/>
              <a:defRPr/>
            </a:pPr>
            <a:r>
              <a:rPr lang="en-US" altLang="ko-KR" sz="2000" dirty="0"/>
              <a:t>1.4.3 Loss function</a:t>
            </a:r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C730E025-501D-0743-1A6F-A1EB51EEF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660" y="1249937"/>
            <a:ext cx="6393612" cy="512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591048-F91E-45A1-40FE-50B3118F1157}"/>
              </a:ext>
            </a:extLst>
          </p:cNvPr>
          <p:cNvSpPr txBox="1"/>
          <p:nvPr/>
        </p:nvSpPr>
        <p:spPr>
          <a:xfrm>
            <a:off x="4809435" y="880605"/>
            <a:ext cx="4598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https://velog.io/@hewas1230/YOLOv1</a:t>
            </a:r>
          </a:p>
        </p:txBody>
      </p:sp>
    </p:spTree>
    <p:extLst>
      <p:ext uri="{BB962C8B-B14F-4D97-AF65-F5344CB8AC3E}">
        <p14:creationId xmlns:p14="http://schemas.microsoft.com/office/powerpoint/2010/main" val="27705045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1. YOLO v1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+mj-lt"/>
              <a:buNone/>
              <a:defRPr/>
            </a:pPr>
            <a:r>
              <a:rPr lang="en-US" altLang="ko-KR" sz="2000" dirty="0"/>
              <a:t>1.5 Result</a:t>
            </a:r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D16A7FF-EC83-09C8-D280-C8B0CAB20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3" y="2078849"/>
            <a:ext cx="4007998" cy="383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42FCD786-4E11-4C0C-ACE9-133FB3D6C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328" y="1853825"/>
            <a:ext cx="4963076" cy="392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22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Contents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429356-825B-8E0B-A461-12650A527589}"/>
              </a:ext>
            </a:extLst>
          </p:cNvPr>
          <p:cNvSpPr txBox="1">
            <a:spLocks/>
          </p:cNvSpPr>
          <p:nvPr/>
        </p:nvSpPr>
        <p:spPr>
          <a:xfrm>
            <a:off x="163397" y="926104"/>
            <a:ext cx="8828220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altLang="ko-KR" sz="2000" dirty="0"/>
              <a:t>YOLO v1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Abstract 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Introduction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Unified Detection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Network design</a:t>
            </a:r>
          </a:p>
          <a:p>
            <a:pPr lvl="2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400" dirty="0"/>
              <a:t>Training</a:t>
            </a:r>
          </a:p>
          <a:p>
            <a:pPr lvl="2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400" dirty="0"/>
              <a:t>Loss function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400" dirty="0"/>
              <a:t>Limitation of YOLO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400" dirty="0"/>
              <a:t>Result</a:t>
            </a:r>
          </a:p>
          <a:p>
            <a:pPr marL="514350" indent="-342900">
              <a:spcBef>
                <a:spcPts val="0"/>
              </a:spcBef>
              <a:defRPr/>
            </a:pPr>
            <a:r>
              <a:rPr lang="en-US" altLang="ko-KR" sz="2000" dirty="0"/>
              <a:t>YOLO v2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Better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Faster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Stronger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Loss function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YOLO v3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Bounding box prediction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Class </a:t>
            </a:r>
            <a:r>
              <a:rPr lang="en-US" altLang="ko-KR" sz="1600" dirty="0" err="1"/>
              <a:t>predicton</a:t>
            </a:r>
            <a:endParaRPr lang="en-US" altLang="ko-KR" sz="1600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Prediction across scales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Feature extractor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Loss function</a:t>
            </a:r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Result</a:t>
            </a:r>
            <a:endParaRPr lang="en-US" altLang="ko-KR" sz="2000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lvl="1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514350" indent="-342900">
              <a:spcBef>
                <a:spcPts val="0"/>
              </a:spcBef>
              <a:defRPr/>
            </a:pPr>
            <a:endParaRPr lang="en-US" altLang="ko-KR" sz="2000" dirty="0"/>
          </a:p>
          <a:p>
            <a:pPr lvl="1">
              <a:spcBef>
                <a:spcPts val="0"/>
              </a:spcBef>
              <a:buFont typeface="+mj-lt"/>
              <a:buAutoNum type="arabicPeriod"/>
              <a:defRPr/>
            </a:pPr>
            <a:endParaRPr lang="en-US" altLang="ko-KR" sz="1600" dirty="0"/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800" b="0" dirty="0"/>
          </a:p>
          <a:p>
            <a:pPr marL="457200" lvl="1" indent="0">
              <a:spcBef>
                <a:spcPts val="0"/>
              </a:spcBef>
              <a:buNone/>
              <a:defRPr/>
            </a:pPr>
            <a:endParaRPr lang="en-US" altLang="ko-KR" sz="1400" b="0" dirty="0"/>
          </a:p>
        </p:txBody>
      </p:sp>
      <p:pic>
        <p:nvPicPr>
          <p:cNvPr id="2050" name="Picture 2" descr="Introduction to Deep Learning for Object Detection">
            <a:extLst>
              <a:ext uri="{FF2B5EF4-FFF2-40B4-BE49-F238E27FC236}">
                <a16:creationId xmlns:a16="http://schemas.microsoft.com/office/drawing/2014/main" id="{83EFA659-CE57-0CE4-54F5-53D185EB2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257" y="1149866"/>
            <a:ext cx="6301551" cy="327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71673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1. YOLO v1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+mj-lt"/>
              <a:buNone/>
              <a:defRPr/>
            </a:pPr>
            <a:r>
              <a:rPr lang="en-US" altLang="ko-KR" sz="2000" dirty="0"/>
              <a:t>1.6 Limitations of YOLO</a:t>
            </a:r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Grid design has drawbacks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“One grid cell detect only one object”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If more than one object is attached to a grid cell?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“incorrect localization problem”</a:t>
            </a:r>
          </a:p>
          <a:p>
            <a:pPr marL="285750" lvl="1" indent="0">
              <a:spcBef>
                <a:spcPts val="0"/>
              </a:spcBef>
              <a:buNone/>
              <a:defRPr/>
            </a:pPr>
            <a:endParaRPr lang="en-US" altLang="ko-KR" sz="16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A685AC-F43C-6402-0DF2-455D31EF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754982"/>
            <a:ext cx="3042110" cy="232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9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2. YOLO v2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0. Main idea </a:t>
            </a:r>
          </a:p>
          <a:p>
            <a:pPr>
              <a:spcBef>
                <a:spcPts val="0"/>
              </a:spcBef>
              <a:defRPr/>
            </a:pPr>
            <a:endParaRPr lang="en-US" altLang="ko-KR" sz="2000" dirty="0"/>
          </a:p>
          <a:p>
            <a:pPr marL="0" indent="0" algn="ctr">
              <a:spcBef>
                <a:spcPts val="0"/>
              </a:spcBef>
              <a:buNone/>
              <a:defRPr/>
            </a:pPr>
            <a:r>
              <a:rPr lang="en-US" altLang="ko-KR" sz="2000" dirty="0"/>
              <a:t>&lt;Better, Faster, Stronger&gt;</a:t>
            </a:r>
          </a:p>
          <a:p>
            <a:pPr>
              <a:spcBef>
                <a:spcPts val="0"/>
              </a:spcBef>
              <a:defRPr/>
            </a:pPr>
            <a:endParaRPr lang="en-US" altLang="ko-KR" sz="2000" dirty="0"/>
          </a:p>
          <a:p>
            <a:pPr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“incorrect localization problem” : Use Anchor box</a:t>
            </a:r>
            <a:endParaRPr lang="en-US" altLang="ko-KR" sz="1600" dirty="0"/>
          </a:p>
          <a:p>
            <a:pPr marL="285750" lvl="1" indent="0">
              <a:spcBef>
                <a:spcPts val="0"/>
              </a:spcBef>
              <a:buNone/>
              <a:defRPr/>
            </a:pPr>
            <a:endParaRPr lang="en-US" altLang="ko-KR" sz="16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High resolution classifier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Dimension clusters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Direct location prediction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Fine-grained features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Multi scale training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Hierarchical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59797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2. YOLO v2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1. Better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1.1 Batch Normalization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1.2 High resolution classifier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Input 448x448 image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1.3 convolution with anchor boxes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anchor box : likely to have a predetermined object, have various aspect ratio and scale</a:t>
            </a:r>
            <a:endParaRPr lang="en-US" altLang="ko-KR" sz="1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C19646-A0F2-BDC2-470D-53201BE8A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68" y="4014065"/>
            <a:ext cx="3042110" cy="232931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A275556-7C4C-963F-340C-AF26A159C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848" y="3904226"/>
            <a:ext cx="4999153" cy="22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29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2. YOLO v2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+) object detection box coordinates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2 coordinate 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Center coordinates: </a:t>
            </a:r>
            <a:r>
              <a:rPr lang="en-US" altLang="ko-KR" sz="1600" dirty="0" err="1"/>
              <a:t>loU</a:t>
            </a: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Corner coordinates: anchor, </a:t>
            </a:r>
            <a:r>
              <a:rPr lang="en-US" altLang="ko-KR" sz="1600" dirty="0" err="1"/>
              <a:t>MSELoss</a:t>
            </a: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02DFB9-7BCE-9A2C-2C6B-CC7F7EC80FF6}"/>
              </a:ext>
            </a:extLst>
          </p:cNvPr>
          <p:cNvSpPr/>
          <p:nvPr/>
        </p:nvSpPr>
        <p:spPr>
          <a:xfrm>
            <a:off x="1331640" y="3113965"/>
            <a:ext cx="2610290" cy="24752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119359A-4CB0-B835-D1E5-59408712E450}"/>
              </a:ext>
            </a:extLst>
          </p:cNvPr>
          <p:cNvCxnSpPr>
            <a:cxnSpLocks/>
            <a:stCxn id="5" idx="1"/>
          </p:cNvCxnSpPr>
          <p:nvPr/>
        </p:nvCxnSpPr>
        <p:spPr>
          <a:xfrm flipV="1">
            <a:off x="1331640" y="4351602"/>
            <a:ext cx="1305145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B096195-E5D6-60CF-39C0-133B97173174}"/>
              </a:ext>
            </a:extLst>
          </p:cNvPr>
          <p:cNvCxnSpPr>
            <a:cxnSpLocks/>
            <a:endCxn id="5" idx="2"/>
          </p:cNvCxnSpPr>
          <p:nvPr/>
        </p:nvCxnSpPr>
        <p:spPr>
          <a:xfrm>
            <a:off x="2636785" y="4351602"/>
            <a:ext cx="0" cy="12376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타원 13">
            <a:extLst>
              <a:ext uri="{FF2B5EF4-FFF2-40B4-BE49-F238E27FC236}">
                <a16:creationId xmlns:a16="http://schemas.microsoft.com/office/drawing/2014/main" id="{ADAF713B-E3C1-107F-263A-0C8AB15B0E93}"/>
              </a:ext>
            </a:extLst>
          </p:cNvPr>
          <p:cNvSpPr/>
          <p:nvPr/>
        </p:nvSpPr>
        <p:spPr>
          <a:xfrm>
            <a:off x="2546775" y="4239090"/>
            <a:ext cx="270030" cy="24752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3025B1-016A-F635-1B01-1B203F372E59}"/>
              </a:ext>
            </a:extLst>
          </p:cNvPr>
          <p:cNvSpPr txBox="1"/>
          <p:nvPr/>
        </p:nvSpPr>
        <p:spPr>
          <a:xfrm>
            <a:off x="2232788" y="3892375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(cx, cy)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4B7793-835B-8513-3B06-0E735AD182BE}"/>
              </a:ext>
            </a:extLst>
          </p:cNvPr>
          <p:cNvSpPr txBox="1"/>
          <p:nvPr/>
        </p:nvSpPr>
        <p:spPr>
          <a:xfrm>
            <a:off x="791580" y="2609624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(x1, y1)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7DBEA4E-09D2-5163-DC7D-751DDD7F44CD}"/>
              </a:ext>
            </a:extLst>
          </p:cNvPr>
          <p:cNvSpPr/>
          <p:nvPr/>
        </p:nvSpPr>
        <p:spPr>
          <a:xfrm>
            <a:off x="1213894" y="2992475"/>
            <a:ext cx="270030" cy="24752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3E799B18-07EE-A3EF-E470-46867D669E45}"/>
              </a:ext>
            </a:extLst>
          </p:cNvPr>
          <p:cNvSpPr/>
          <p:nvPr/>
        </p:nvSpPr>
        <p:spPr>
          <a:xfrm>
            <a:off x="3880021" y="5409223"/>
            <a:ext cx="270030" cy="24752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6B5159-87C7-B729-CDC9-84EEE8E478E7}"/>
              </a:ext>
            </a:extLst>
          </p:cNvPr>
          <p:cNvSpPr txBox="1"/>
          <p:nvPr/>
        </p:nvSpPr>
        <p:spPr>
          <a:xfrm>
            <a:off x="3548401" y="5679135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(x2, y2)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617BF8-CFA3-8DFB-D097-50866733CC4F}"/>
              </a:ext>
            </a:extLst>
          </p:cNvPr>
          <p:cNvSpPr txBox="1"/>
          <p:nvPr/>
        </p:nvSpPr>
        <p:spPr>
          <a:xfrm>
            <a:off x="2469034" y="5699008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w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1310C6-665D-287D-9791-6AF8CE8B8B29}"/>
              </a:ext>
            </a:extLst>
          </p:cNvPr>
          <p:cNvSpPr txBox="1"/>
          <p:nvPr/>
        </p:nvSpPr>
        <p:spPr>
          <a:xfrm>
            <a:off x="4138476" y="409179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7E63815-23D7-5773-D4B7-C7A6CF56638B}"/>
              </a:ext>
            </a:extLst>
          </p:cNvPr>
          <p:cNvCxnSpPr>
            <a:stCxn id="16" idx="3"/>
          </p:cNvCxnSpPr>
          <p:nvPr/>
        </p:nvCxnSpPr>
        <p:spPr>
          <a:xfrm>
            <a:off x="1724849" y="2794290"/>
            <a:ext cx="46473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019671FF-823F-7ADE-5B06-D406826CC5EF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4481670" y="2978956"/>
            <a:ext cx="1838714" cy="2884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42E4E45-A945-8E39-11B5-AD1F6628E0F7}"/>
              </a:ext>
            </a:extLst>
          </p:cNvPr>
          <p:cNvSpPr txBox="1"/>
          <p:nvPr/>
        </p:nvSpPr>
        <p:spPr>
          <a:xfrm>
            <a:off x="6397678" y="2623143"/>
            <a:ext cx="1623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Corner </a:t>
            </a:r>
            <a:r>
              <a:rPr lang="en-US" altLang="ko-KR" dirty="0" err="1">
                <a:solidFill>
                  <a:schemeClr val="tx2"/>
                </a:solidFill>
              </a:rPr>
              <a:t>coord</a:t>
            </a:r>
            <a:r>
              <a:rPr lang="en-US" altLang="ko-KR" dirty="0">
                <a:solidFill>
                  <a:schemeClr val="tx2"/>
                </a:solidFill>
              </a:rPr>
              <a:t>.</a:t>
            </a:r>
            <a:endParaRPr lang="ko-KR" altLang="en-US" dirty="0">
              <a:solidFill>
                <a:schemeClr val="tx2"/>
              </a:solidFill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B12F985-83FA-D25E-BB1F-874A284750EA}"/>
              </a:ext>
            </a:extLst>
          </p:cNvPr>
          <p:cNvCxnSpPr>
            <a:cxnSpLocks/>
          </p:cNvCxnSpPr>
          <p:nvPr/>
        </p:nvCxnSpPr>
        <p:spPr>
          <a:xfrm>
            <a:off x="3130791" y="4091797"/>
            <a:ext cx="3727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9BF97D9-1DF0-7C98-801C-11114817347D}"/>
              </a:ext>
            </a:extLst>
          </p:cNvPr>
          <p:cNvSpPr txBox="1"/>
          <p:nvPr/>
        </p:nvSpPr>
        <p:spPr>
          <a:xfrm>
            <a:off x="6939676" y="3860158"/>
            <a:ext cx="160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Center </a:t>
            </a:r>
            <a:r>
              <a:rPr lang="en-US" altLang="ko-KR" dirty="0" err="1">
                <a:solidFill>
                  <a:schemeClr val="accent2"/>
                </a:solidFill>
              </a:rPr>
              <a:t>coord</a:t>
            </a:r>
            <a:r>
              <a:rPr lang="en-US" altLang="ko-KR" dirty="0">
                <a:solidFill>
                  <a:schemeClr val="accent2"/>
                </a:solidFill>
              </a:rPr>
              <a:t>.</a:t>
            </a:r>
            <a:endParaRPr lang="ko-KR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623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2. YOLO v2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+) object detection box coordinates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Center to </a:t>
            </a:r>
            <a:r>
              <a:rPr lang="en-US" altLang="ko-KR" sz="2000" dirty="0" err="1"/>
              <a:t>conrer</a:t>
            </a:r>
            <a:r>
              <a:rPr lang="en-US" altLang="ko-KR" sz="2000" dirty="0"/>
              <a:t>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9123BF2-7922-E7C0-3178-265F1AFF2DCC}"/>
              </a:ext>
            </a:extLst>
          </p:cNvPr>
          <p:cNvGrpSpPr/>
          <p:nvPr/>
        </p:nvGrpSpPr>
        <p:grpSpPr>
          <a:xfrm>
            <a:off x="4560701" y="2438890"/>
            <a:ext cx="3690090" cy="3458716"/>
            <a:chOff x="385487" y="2371274"/>
            <a:chExt cx="3690090" cy="34587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702DFB9-7BCE-9A2C-2C6B-CC7F7EC80FF6}"/>
                </a:ext>
              </a:extLst>
            </p:cNvPr>
            <p:cNvSpPr/>
            <p:nvPr/>
          </p:nvSpPr>
          <p:spPr>
            <a:xfrm>
              <a:off x="925547" y="2875615"/>
              <a:ext cx="2610290" cy="247527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119359A-4CB0-B835-D1E5-59408712E450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V="1">
              <a:off x="925547" y="4113252"/>
              <a:ext cx="1305145" cy="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B096195-E5D6-60CF-39C0-133B97173174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230692" y="4113252"/>
              <a:ext cx="0" cy="123763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AF713B-E3C1-107F-263A-0C8AB15B0E93}"/>
                </a:ext>
              </a:extLst>
            </p:cNvPr>
            <p:cNvSpPr/>
            <p:nvPr/>
          </p:nvSpPr>
          <p:spPr>
            <a:xfrm>
              <a:off x="2140682" y="4000740"/>
              <a:ext cx="270030" cy="247522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3025B1-016A-F635-1B01-1B203F372E59}"/>
                </a:ext>
              </a:extLst>
            </p:cNvPr>
            <p:cNvSpPr txBox="1"/>
            <p:nvPr/>
          </p:nvSpPr>
          <p:spPr>
            <a:xfrm>
              <a:off x="1826695" y="3654025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</a:rPr>
                <a:t>(cx, cy)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4B7793-835B-8513-3B06-0E735AD182BE}"/>
                </a:ext>
              </a:extLst>
            </p:cNvPr>
            <p:cNvSpPr txBox="1"/>
            <p:nvPr/>
          </p:nvSpPr>
          <p:spPr>
            <a:xfrm>
              <a:off x="385487" y="2371274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2"/>
                  </a:solidFill>
                </a:rPr>
                <a:t>(x1, y1)</a:t>
              </a:r>
              <a:endParaRPr lang="ko-KR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7DBEA4E-09D2-5163-DC7D-751DDD7F44CD}"/>
                </a:ext>
              </a:extLst>
            </p:cNvPr>
            <p:cNvSpPr/>
            <p:nvPr/>
          </p:nvSpPr>
          <p:spPr>
            <a:xfrm>
              <a:off x="807801" y="2754125"/>
              <a:ext cx="270030" cy="247522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E799B18-07EE-A3EF-E470-46867D669E45}"/>
                </a:ext>
              </a:extLst>
            </p:cNvPr>
            <p:cNvSpPr/>
            <p:nvPr/>
          </p:nvSpPr>
          <p:spPr>
            <a:xfrm>
              <a:off x="3473928" y="5170873"/>
              <a:ext cx="270030" cy="247522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6B5159-87C7-B729-CDC9-84EEE8E478E7}"/>
                </a:ext>
              </a:extLst>
            </p:cNvPr>
            <p:cNvSpPr txBox="1"/>
            <p:nvPr/>
          </p:nvSpPr>
          <p:spPr>
            <a:xfrm>
              <a:off x="3142308" y="5440785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2"/>
                  </a:solidFill>
                </a:rPr>
                <a:t>(x2, y2)</a:t>
              </a:r>
              <a:endParaRPr lang="ko-KR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617BF8-CFA3-8DFB-D097-50866733CC4F}"/>
                </a:ext>
              </a:extLst>
            </p:cNvPr>
            <p:cNvSpPr txBox="1"/>
            <p:nvPr/>
          </p:nvSpPr>
          <p:spPr>
            <a:xfrm>
              <a:off x="2062941" y="5460658"/>
              <a:ext cx="354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w</a:t>
              </a: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1310C6-665D-287D-9791-6AF8CE8B8B29}"/>
                </a:ext>
              </a:extLst>
            </p:cNvPr>
            <p:cNvSpPr txBox="1"/>
            <p:nvPr/>
          </p:nvSpPr>
          <p:spPr>
            <a:xfrm>
              <a:off x="3732383" y="385344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55D067-C081-3AC2-903D-8ED5FC249B96}"/>
                  </a:ext>
                </a:extLst>
              </p:cNvPr>
              <p:cNvSpPr txBox="1"/>
              <p:nvPr/>
            </p:nvSpPr>
            <p:spPr>
              <a:xfrm>
                <a:off x="173958" y="3052693"/>
                <a:ext cx="4600936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𝐶𝑥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 = (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1 + 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2) /2 </m:t>
                      </m:r>
                    </m:oMath>
                  </m:oMathPara>
                </a14:m>
                <a:endParaRPr lang="en-US" altLang="ko-KR" sz="18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sz="18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𝐶𝑦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 = (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1 + 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2) /2</m:t>
                      </m:r>
                    </m:oMath>
                  </m:oMathPara>
                </a14:m>
                <a:endParaRPr lang="en-US" altLang="ko-KR" sz="18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sz="18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2 –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8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sz="18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2 – 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80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ko-KR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55D067-C081-3AC2-903D-8ED5FC249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58" y="3052693"/>
                <a:ext cx="4600936" cy="2031325"/>
              </a:xfrm>
              <a:prstGeom prst="rect">
                <a:avLst/>
              </a:prstGeom>
              <a:blipFill>
                <a:blip r:embed="rId2"/>
                <a:stretch>
                  <a:fillRect b="-21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397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2. YOLO v2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+) object detection box coordinates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 err="1"/>
              <a:t>Conrer</a:t>
            </a:r>
            <a:r>
              <a:rPr lang="en-US" altLang="ko-KR" sz="2000" dirty="0"/>
              <a:t> to center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9123BF2-7922-E7C0-3178-265F1AFF2DCC}"/>
              </a:ext>
            </a:extLst>
          </p:cNvPr>
          <p:cNvGrpSpPr/>
          <p:nvPr/>
        </p:nvGrpSpPr>
        <p:grpSpPr>
          <a:xfrm>
            <a:off x="4560701" y="2438890"/>
            <a:ext cx="3690090" cy="3458716"/>
            <a:chOff x="385487" y="2371274"/>
            <a:chExt cx="3690090" cy="345871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702DFB9-7BCE-9A2C-2C6B-CC7F7EC80FF6}"/>
                </a:ext>
              </a:extLst>
            </p:cNvPr>
            <p:cNvSpPr/>
            <p:nvPr/>
          </p:nvSpPr>
          <p:spPr>
            <a:xfrm>
              <a:off x="925547" y="2875615"/>
              <a:ext cx="2610290" cy="247527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119359A-4CB0-B835-D1E5-59408712E450}"/>
                </a:ext>
              </a:extLst>
            </p:cNvPr>
            <p:cNvCxnSpPr>
              <a:cxnSpLocks/>
              <a:stCxn id="5" idx="1"/>
            </p:cNvCxnSpPr>
            <p:nvPr/>
          </p:nvCxnSpPr>
          <p:spPr>
            <a:xfrm flipV="1">
              <a:off x="925547" y="4113252"/>
              <a:ext cx="1305145" cy="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9B096195-E5D6-60CF-39C0-133B97173174}"/>
                </a:ext>
              </a:extLst>
            </p:cNvPr>
            <p:cNvCxnSpPr>
              <a:cxnSpLocks/>
              <a:endCxn id="5" idx="2"/>
            </p:cNvCxnSpPr>
            <p:nvPr/>
          </p:nvCxnSpPr>
          <p:spPr>
            <a:xfrm>
              <a:off x="2230692" y="4113252"/>
              <a:ext cx="0" cy="1237638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AF713B-E3C1-107F-263A-0C8AB15B0E93}"/>
                </a:ext>
              </a:extLst>
            </p:cNvPr>
            <p:cNvSpPr/>
            <p:nvPr/>
          </p:nvSpPr>
          <p:spPr>
            <a:xfrm>
              <a:off x="2140682" y="4000740"/>
              <a:ext cx="270030" cy="247522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23025B1-016A-F635-1B01-1B203F372E59}"/>
                </a:ext>
              </a:extLst>
            </p:cNvPr>
            <p:cNvSpPr txBox="1"/>
            <p:nvPr/>
          </p:nvSpPr>
          <p:spPr>
            <a:xfrm>
              <a:off x="1826695" y="3654025"/>
              <a:ext cx="898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accent2"/>
                  </a:solidFill>
                </a:rPr>
                <a:t>(cx, cy)</a:t>
              </a:r>
              <a:endParaRPr lang="ko-KR" alt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C4B7793-835B-8513-3B06-0E735AD182BE}"/>
                </a:ext>
              </a:extLst>
            </p:cNvPr>
            <p:cNvSpPr txBox="1"/>
            <p:nvPr/>
          </p:nvSpPr>
          <p:spPr>
            <a:xfrm>
              <a:off x="385487" y="2371274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2"/>
                  </a:solidFill>
                </a:rPr>
                <a:t>(x1, y1)</a:t>
              </a:r>
              <a:endParaRPr lang="ko-KR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7DBEA4E-09D2-5163-DC7D-751DDD7F44CD}"/>
                </a:ext>
              </a:extLst>
            </p:cNvPr>
            <p:cNvSpPr/>
            <p:nvPr/>
          </p:nvSpPr>
          <p:spPr>
            <a:xfrm>
              <a:off x="807801" y="2754125"/>
              <a:ext cx="270030" cy="247522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3E799B18-07EE-A3EF-E470-46867D669E45}"/>
                </a:ext>
              </a:extLst>
            </p:cNvPr>
            <p:cNvSpPr/>
            <p:nvPr/>
          </p:nvSpPr>
          <p:spPr>
            <a:xfrm>
              <a:off x="3473928" y="5170873"/>
              <a:ext cx="270030" cy="247522"/>
            </a:xfrm>
            <a:prstGeom prst="ellipse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6B5159-87C7-B729-CDC9-84EEE8E478E7}"/>
                </a:ext>
              </a:extLst>
            </p:cNvPr>
            <p:cNvSpPr txBox="1"/>
            <p:nvPr/>
          </p:nvSpPr>
          <p:spPr>
            <a:xfrm>
              <a:off x="3142308" y="5440785"/>
              <a:ext cx="9332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2"/>
                  </a:solidFill>
                </a:rPr>
                <a:t>(x2, y2)</a:t>
              </a:r>
              <a:endParaRPr lang="ko-KR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617BF8-CFA3-8DFB-D097-50866733CC4F}"/>
                </a:ext>
              </a:extLst>
            </p:cNvPr>
            <p:cNvSpPr txBox="1"/>
            <p:nvPr/>
          </p:nvSpPr>
          <p:spPr>
            <a:xfrm>
              <a:off x="2062941" y="5460658"/>
              <a:ext cx="3545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w</a:t>
              </a: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1310C6-665D-287D-9791-6AF8CE8B8B29}"/>
                </a:ext>
              </a:extLst>
            </p:cNvPr>
            <p:cNvSpPr txBox="1"/>
            <p:nvPr/>
          </p:nvSpPr>
          <p:spPr>
            <a:xfrm>
              <a:off x="3732383" y="385344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h</a:t>
              </a:r>
              <a:endParaRPr lang="ko-KR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55D067-C081-3AC2-903D-8ED5FC249B96}"/>
                  </a:ext>
                </a:extLst>
              </p:cNvPr>
              <p:cNvSpPr txBox="1"/>
              <p:nvPr/>
            </p:nvSpPr>
            <p:spPr>
              <a:xfrm>
                <a:off x="173958" y="3052693"/>
                <a:ext cx="4600936" cy="2031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1=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altLang="ko-KR" sz="1800" b="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sz="1800" b="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1 =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– 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altLang="ko-KR" b="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2 = 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altLang="ko-KR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2 = 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𝑐𝑦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55D067-C081-3AC2-903D-8ED5FC249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58" y="3052693"/>
                <a:ext cx="4600936" cy="2031325"/>
              </a:xfrm>
              <a:prstGeom prst="rect">
                <a:avLst/>
              </a:prstGeom>
              <a:blipFill>
                <a:blip r:embed="rId2"/>
                <a:stretch>
                  <a:fillRect b="-21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19077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2. YOLO v2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+) object detection box coordinates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Anchor box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9BCC22E-A0AC-BCE4-9411-3773A574FFF1}"/>
              </a:ext>
            </a:extLst>
          </p:cNvPr>
          <p:cNvSpPr/>
          <p:nvPr/>
        </p:nvSpPr>
        <p:spPr>
          <a:xfrm>
            <a:off x="5100760" y="2943230"/>
            <a:ext cx="2610290" cy="24752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135F9-DF7C-2E42-7D1C-54D7B82317A2}"/>
              </a:ext>
            </a:extLst>
          </p:cNvPr>
          <p:cNvSpPr txBox="1"/>
          <p:nvPr/>
        </p:nvSpPr>
        <p:spPr>
          <a:xfrm>
            <a:off x="6238155" y="552827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355DD9-346A-486E-2564-83DC7DF806C8}"/>
              </a:ext>
            </a:extLst>
          </p:cNvPr>
          <p:cNvSpPr txBox="1"/>
          <p:nvPr/>
        </p:nvSpPr>
        <p:spPr>
          <a:xfrm>
            <a:off x="7907597" y="392106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40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446A2F-CBC3-D41A-DE6D-EBB6266BD947}"/>
                  </a:ext>
                </a:extLst>
              </p:cNvPr>
              <p:cNvSpPr txBox="1"/>
              <p:nvPr/>
            </p:nvSpPr>
            <p:spPr>
              <a:xfrm>
                <a:off x="152384" y="2918453"/>
                <a:ext cx="4600936" cy="3129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𝑐𝑥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=  </m:t>
                      </m:r>
                      <m:r>
                        <a:rPr lang="en-US" altLang="ko-KR" sz="1800" b="0" i="1" dirty="0" err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ko-KR" sz="1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</m:oMath>
                  </m:oMathPara>
                </a14:m>
                <a:endParaRPr lang="en-US" altLang="ko-KR" sz="1800" b="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𝐶𝑦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 +</m:t>
                      </m:r>
                      <m:f>
                        <m:fPr>
                          <m:ctrlPr>
                            <a:rPr lang="en-US" altLang="ko-KR" sz="1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</a:rPr>
                            <m:t>40</m:t>
                          </m:r>
                        </m:den>
                      </m:f>
                    </m:oMath>
                  </m:oMathPara>
                </a14:m>
                <a:endParaRPr lang="en-US" altLang="ko-KR" sz="1800" b="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ad>
                        <m:radPr>
                          <m:degHide m:val="on"/>
                          <m:ctrlPr>
                            <a:rPr lang="en-US" altLang="ko-KR" sz="18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altLang="ko-KR" sz="1800" b="0" i="1" dirty="0" err="1" smtClean="0">
                              <a:latin typeface="Cambria Math" panose="02040503050406030204" pitchFamily="18" charset="0"/>
                            </a:rPr>
                            <m:t>𝑎𝑠𝑝𝑒𝑐𝑡𝑟𝑎𝑡𝑖𝑜</m:t>
                          </m:r>
                        </m:e>
                      </m:rad>
                    </m:oMath>
                  </m:oMathPara>
                </a14:m>
                <a:endParaRPr lang="en-US" altLang="ko-KR" sz="1800" b="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altLang="ko-KR" sz="1800" b="0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ad>
                        <m:radPr>
                          <m:degHide m:val="on"/>
                          <m:ctrlPr>
                            <a:rPr lang="en-US" altLang="ko-KR" sz="1800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  <m:r>
                            <a:rPr lang="en-US" altLang="ko-KR" sz="1800" b="0" i="1" dirty="0" smtClean="0">
                              <a:latin typeface="Cambria Math" panose="02040503050406030204" pitchFamily="18" charset="0"/>
                            </a:rPr>
                            <m:t> ×</m:t>
                          </m:r>
                          <m:f>
                            <m:fPr>
                              <m:ctrlP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1800" b="0" i="1" dirty="0" err="1" smtClean="0">
                                  <a:latin typeface="Cambria Math" panose="02040503050406030204" pitchFamily="18" charset="0"/>
                                </a:rPr>
                                <m:t>𝑎𝑠𝑝𝑒𝑐𝑡𝑟𝑎𝑡𝑖𝑜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ko-KR" sz="1800" b="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4446A2F-CBC3-D41A-DE6D-EBB6266BD9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84" y="2918453"/>
                <a:ext cx="4600936" cy="312906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19BAE381-9A2F-201B-F2A2-43A77BBE1077}"/>
              </a:ext>
            </a:extLst>
          </p:cNvPr>
          <p:cNvCxnSpPr>
            <a:cxnSpLocks/>
          </p:cNvCxnSpPr>
          <p:nvPr/>
        </p:nvCxnSpPr>
        <p:spPr>
          <a:xfrm flipV="1">
            <a:off x="5100761" y="4180868"/>
            <a:ext cx="1305145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E4ED7F0-3030-9E77-3C91-13FCDC701560}"/>
              </a:ext>
            </a:extLst>
          </p:cNvPr>
          <p:cNvCxnSpPr>
            <a:cxnSpLocks/>
          </p:cNvCxnSpPr>
          <p:nvPr/>
        </p:nvCxnSpPr>
        <p:spPr>
          <a:xfrm>
            <a:off x="6405906" y="4180868"/>
            <a:ext cx="0" cy="12376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AB845F6B-509F-4A07-E398-AE3E84105C6E}"/>
              </a:ext>
            </a:extLst>
          </p:cNvPr>
          <p:cNvCxnSpPr>
            <a:cxnSpLocks/>
          </p:cNvCxnSpPr>
          <p:nvPr/>
        </p:nvCxnSpPr>
        <p:spPr>
          <a:xfrm flipV="1">
            <a:off x="5053381" y="4490446"/>
            <a:ext cx="1305145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135BFEDA-9B1F-2810-B98E-8BE5D11A73A8}"/>
              </a:ext>
            </a:extLst>
          </p:cNvPr>
          <p:cNvCxnSpPr>
            <a:cxnSpLocks/>
          </p:cNvCxnSpPr>
          <p:nvPr/>
        </p:nvCxnSpPr>
        <p:spPr>
          <a:xfrm flipV="1">
            <a:off x="5100760" y="4879902"/>
            <a:ext cx="1305145" cy="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4C773360-F9A8-B3EF-9008-79492C44B28F}"/>
              </a:ext>
            </a:extLst>
          </p:cNvPr>
          <p:cNvCxnSpPr>
            <a:cxnSpLocks/>
          </p:cNvCxnSpPr>
          <p:nvPr/>
        </p:nvCxnSpPr>
        <p:spPr>
          <a:xfrm>
            <a:off x="6102170" y="4180868"/>
            <a:ext cx="0" cy="12376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5F135689-CC7F-24BC-5F96-1B37B05EBEAD}"/>
              </a:ext>
            </a:extLst>
          </p:cNvPr>
          <p:cNvCxnSpPr>
            <a:cxnSpLocks/>
          </p:cNvCxnSpPr>
          <p:nvPr/>
        </p:nvCxnSpPr>
        <p:spPr>
          <a:xfrm>
            <a:off x="5753332" y="4194085"/>
            <a:ext cx="0" cy="123763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9B40CEC-FF81-D2F4-1D21-A6E5DDB93FE3}"/>
              </a:ext>
            </a:extLst>
          </p:cNvPr>
          <p:cNvSpPr txBox="1"/>
          <p:nvPr/>
        </p:nvSpPr>
        <p:spPr>
          <a:xfrm>
            <a:off x="5664230" y="3741325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A8DE615-C61D-C9A3-D38F-3879B955CDC4}"/>
              </a:ext>
            </a:extLst>
          </p:cNvPr>
          <p:cNvSpPr txBox="1"/>
          <p:nvPr/>
        </p:nvSpPr>
        <p:spPr>
          <a:xfrm>
            <a:off x="6416901" y="4597835"/>
            <a:ext cx="24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135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2. YOLO v2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+) object detection box coordinates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Anchor box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E70E23-0DB9-D1AF-05B7-142C870B4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750" y="1403775"/>
            <a:ext cx="3895875" cy="490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477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2. YOLO v2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+) object detection box coordinates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Anchor box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185BDA-54F2-8BE2-F66A-4A6350C38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6" y="2487804"/>
            <a:ext cx="5768036" cy="234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B0AD13F-226E-197B-2393-36B4CDE7A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534" y="2348880"/>
            <a:ext cx="3404576" cy="258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03274E7-510D-A48E-C9B1-F00A868C1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668" y="219076"/>
            <a:ext cx="2760307" cy="207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40FF4F5-E844-5162-430C-2770234BA0D5}"/>
              </a:ext>
            </a:extLst>
          </p:cNvPr>
          <p:cNvSpPr/>
          <p:nvPr/>
        </p:nvSpPr>
        <p:spPr>
          <a:xfrm>
            <a:off x="6552220" y="499143"/>
            <a:ext cx="1080120" cy="1228014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629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2. YOLO v2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1. Better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1.3 convolution with anchor boxes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anchor box : likely to have a predetermined object, have various aspect ratio and scale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448x448 -&gt; 416x416 : making output feature map odd can one single </a:t>
            </a:r>
            <a:r>
              <a:rPr lang="en-US" altLang="ko-KR" sz="2000" dirty="0" err="1"/>
              <a:t>ceter</a:t>
            </a:r>
            <a:r>
              <a:rPr lang="en-US" altLang="ko-KR" sz="2000" dirty="0"/>
              <a:t> cell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Yolo v1 have 2 bounding box per a grid cell: 98(7X7X2)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Yolo v2 have more than a thousand (13x13xanchor box)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Even though the </a:t>
            </a:r>
            <a:r>
              <a:rPr lang="en-US" altLang="ko-KR" sz="2000" dirty="0" err="1"/>
              <a:t>mAP</a:t>
            </a:r>
            <a:r>
              <a:rPr lang="en-US" altLang="ko-KR" sz="2000" dirty="0"/>
              <a:t> decreases, the increase in recall means that our model has more room to improve.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+) recall 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18E3B3F-1B76-CE09-CF8D-BF1AF34FB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5454225"/>
            <a:ext cx="3871295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903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1. YOLO v1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+mj-lt"/>
              <a:buNone/>
              <a:defRPr/>
            </a:pPr>
            <a:r>
              <a:rPr lang="en-US" altLang="ko-KR" sz="2000" dirty="0"/>
              <a:t>1.1 Abstract</a:t>
            </a:r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457200" lvl="1" indent="0">
              <a:spcBef>
                <a:spcPts val="0"/>
              </a:spcBef>
              <a:buNone/>
              <a:defRPr/>
            </a:pPr>
            <a:endParaRPr lang="en-US" altLang="ko-KR" sz="1400" b="0" dirty="0"/>
          </a:p>
        </p:txBody>
      </p:sp>
    </p:spTree>
    <p:extLst>
      <p:ext uri="{BB962C8B-B14F-4D97-AF65-F5344CB8AC3E}">
        <p14:creationId xmlns:p14="http://schemas.microsoft.com/office/powerpoint/2010/main" val="563483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2. YOLO v2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F3E3170-0667-C184-C570-1FBB3EF02E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96" y="773704"/>
                <a:ext cx="9133003" cy="57684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1" hangingPunct="1">
                  <a:spcBef>
                    <a:spcPct val="20000"/>
                  </a:spcBef>
                  <a:buFont typeface="+mj-lt"/>
                  <a:buAutoNum type="arabicPeriod"/>
                  <a:defRPr sz="2400" b="1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Wingdings" pitchFamily="2" charset="2"/>
                  <a:buChar char="u"/>
                  <a:defRPr sz="2000" b="1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Wingdings" pitchFamily="2" charset="2"/>
                  <a:buChar char="§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  <a:defRPr/>
                </a:pPr>
                <a:r>
                  <a:rPr lang="en-US" altLang="ko-KR" sz="2000" dirty="0"/>
                  <a:t>1. Better</a:t>
                </a:r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sz="20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r>
                  <a:rPr lang="en-US" altLang="ko-KR" sz="2000" dirty="0"/>
                  <a:t>1.4 Dimension Cluster</a:t>
                </a:r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000" dirty="0"/>
                  <a:t>Aspect ratio of anchor box hand-picked → k-mean </a:t>
                </a:r>
                <a:r>
                  <a:rPr lang="en-US" altLang="ko-KR" sz="2000" dirty="0" err="1"/>
                  <a:t>clusting</a:t>
                </a:r>
                <a:r>
                  <a:rPr lang="en-US" altLang="ko-KR" sz="2000" dirty="0"/>
                  <a:t> → find best prior</a:t>
                </a:r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𝒅</m:t>
                    </m:r>
                    <m:d>
                      <m:dPr>
                        <m:ctrlP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𝒃𝒐𝒙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ko-KR" sz="2000" b="1" i="1" smtClean="0">
                            <a:latin typeface="Cambria Math" panose="02040503050406030204" pitchFamily="18" charset="0"/>
                          </a:rPr>
                          <m:t>𝒄𝒆𝒏𝒕𝒓𝒐𝒊𝒅</m:t>
                        </m:r>
                      </m:e>
                    </m:d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𝑰𝑶𝑼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𝒃𝒐𝒙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𝒄𝒆𝒏𝒕𝒓𝒐𝒊𝒅</m:t>
                    </m:r>
                    <m:r>
                      <a:rPr lang="en-US" altLang="ko-KR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</a:t>
                </a:r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000" dirty="0"/>
                  <a:t>k(# of centroid = # of anchor box) = 5 is best trade-off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F3E3170-0667-C184-C570-1FBB3EF02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6" y="773704"/>
                <a:ext cx="9133003" cy="5768460"/>
              </a:xfrm>
              <a:prstGeom prst="rect">
                <a:avLst/>
              </a:prstGeom>
              <a:blipFill>
                <a:blip r:embed="rId3"/>
                <a:stretch>
                  <a:fillRect l="-734" t="-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458" name="Picture 2">
            <a:extLst>
              <a:ext uri="{FF2B5EF4-FFF2-40B4-BE49-F238E27FC236}">
                <a16:creationId xmlns:a16="http://schemas.microsoft.com/office/drawing/2014/main" id="{040FE8DE-4EC0-6D20-E269-C09E5DACC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246" y="3714253"/>
            <a:ext cx="4649507" cy="246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728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2. YOLO v2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F3E3170-0667-C184-C570-1FBB3EF02E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96" y="773704"/>
                <a:ext cx="9133003" cy="57684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1" hangingPunct="1">
                  <a:spcBef>
                    <a:spcPct val="20000"/>
                  </a:spcBef>
                  <a:buFont typeface="+mj-lt"/>
                  <a:buAutoNum type="arabicPeriod"/>
                  <a:defRPr sz="2400" b="1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Wingdings" pitchFamily="2" charset="2"/>
                  <a:buChar char="u"/>
                  <a:defRPr sz="2000" b="1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Wingdings" pitchFamily="2" charset="2"/>
                  <a:buChar char="§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  <a:defRPr/>
                </a:pPr>
                <a:r>
                  <a:rPr lang="en-US" altLang="ko-KR" sz="2000" dirty="0"/>
                  <a:t>1. Better</a:t>
                </a:r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sz="20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r>
                  <a:rPr lang="en-US" altLang="ko-KR" sz="2000" dirty="0"/>
                  <a:t>1.5. direct location prediction</a:t>
                </a:r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sz="20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ko-KR" sz="2000" b="1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altLang="ko-KR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1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dirty="0" err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ko-KR" sz="2000" b="1" i="1" dirty="0" err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altLang="ko-KR" sz="2000" b="1" i="1" dirty="0" smtClean="0"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US" altLang="ko-KR" sz="2000" b="1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dirty="0" err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ko-KR" sz="2000" b="1" i="1" dirty="0" err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  <m:r>
                        <a:rPr lang="en-US" altLang="ko-KR" sz="2000" b="1" i="1" dirty="0" smtClean="0">
                          <a:latin typeface="Cambria Math" panose="02040503050406030204" pitchFamily="18" charset="0"/>
                        </a:rPr>
                        <m:t>– </m:t>
                      </m:r>
                      <m:sSub>
                        <m:sSubPr>
                          <m:ctrlPr>
                            <a:rPr lang="en-US" altLang="ko-KR" sz="2000" b="1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dirty="0" err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ko-KR" sz="2000" b="1" i="1" dirty="0" err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altLang="ko-KR" sz="20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1" i="1" dirty="0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ko-KR" sz="2000" b="1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US" altLang="ko-KR" sz="20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ko-KR" sz="2000" b="1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dirty="0" err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n-US" altLang="ko-KR" sz="2000" b="1" i="1" dirty="0" err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sub>
                          </m:sSub>
                          <m:r>
                            <a:rPr lang="en-US" altLang="ko-KR" sz="2000" b="1" i="1" dirty="0" smtClean="0">
                              <a:latin typeface="Cambria Math" panose="02040503050406030204" pitchFamily="18" charset="0"/>
                            </a:rPr>
                            <m:t>∗ </m:t>
                          </m:r>
                          <m:sSub>
                            <m:sSubPr>
                              <m:ctrlPr>
                                <a:rPr lang="en-US" altLang="ko-KR" sz="2000" b="1" i="1" dirty="0" err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000" b="1" i="1" dirty="0" err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ko-KR" sz="2000" b="1" i="1" dirty="0" err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b>
                          </m:sSub>
                        </m:e>
                      </m:d>
                      <m:r>
                        <a:rPr lang="en-US" altLang="ko-KR" sz="2000" b="1" i="1" dirty="0" smtClean="0">
                          <a:latin typeface="Cambria Math" panose="02040503050406030204" pitchFamily="18" charset="0"/>
                        </a:rPr>
                        <m:t>– </m:t>
                      </m:r>
                      <m:sSub>
                        <m:sSubPr>
                          <m:ctrlPr>
                            <a:rPr lang="en-US" altLang="ko-KR" sz="2000" b="1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2000" b="1" i="1" dirty="0" err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ko-KR" sz="2000" b="1" i="1" dirty="0" err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sub>
                      </m:sSub>
                    </m:oMath>
                  </m:oMathPara>
                </a14:m>
                <a:endParaRPr lang="en-US" altLang="ko-KR" sz="2000" b="1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sz="20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000" dirty="0"/>
                  <a:t>Direct prediction of anchor box</a:t>
                </a:r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r>
                  <a:rPr lang="en-US" altLang="ko-KR" sz="2000" dirty="0"/>
                  <a:t> 	center coordinates 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F3E3170-0667-C184-C570-1FBB3EF02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6" y="773704"/>
                <a:ext cx="9133003" cy="5768460"/>
              </a:xfrm>
              <a:prstGeom prst="rect">
                <a:avLst/>
              </a:prstGeom>
              <a:blipFill>
                <a:blip r:embed="rId3"/>
                <a:stretch>
                  <a:fillRect l="-734" t="-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626" name="Picture 2">
            <a:extLst>
              <a:ext uri="{FF2B5EF4-FFF2-40B4-BE49-F238E27FC236}">
                <a16:creationId xmlns:a16="http://schemas.microsoft.com/office/drawing/2014/main" id="{E975A768-4CF0-0D99-0FDD-47BD5DC22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965" y="2954045"/>
            <a:ext cx="4320480" cy="322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606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2. YOLO v2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1. Better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1.6 fine-grained features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13x13 feature map : difficult to predict small object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 err="1"/>
              <a:t>Concat</a:t>
            </a:r>
            <a:r>
              <a:rPr lang="en-US" altLang="ko-KR" sz="2000" dirty="0"/>
              <a:t> 4 feature map (13,13,2048) : implicit information about small object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after 3x3 conv and 1x1 conv, final output feature map; 13x13x125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</p:txBody>
      </p:sp>
      <p:pic>
        <p:nvPicPr>
          <p:cNvPr id="27650" name="Picture 2">
            <a:extLst>
              <a:ext uri="{FF2B5EF4-FFF2-40B4-BE49-F238E27FC236}">
                <a16:creationId xmlns:a16="http://schemas.microsoft.com/office/drawing/2014/main" id="{78200665-FDA7-B6C0-196F-0955A91D6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40" y="1853825"/>
            <a:ext cx="3409463" cy="23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>
            <a:extLst>
              <a:ext uri="{FF2B5EF4-FFF2-40B4-BE49-F238E27FC236}">
                <a16:creationId xmlns:a16="http://schemas.microsoft.com/office/drawing/2014/main" id="{6C7BC68E-2D65-8721-5D94-6F87187B1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078" y="1673805"/>
            <a:ext cx="5264513" cy="23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474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2. YOLO v2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1. Better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1.7 multi scale training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 err="1"/>
              <a:t>Desinged</a:t>
            </a:r>
            <a:r>
              <a:rPr lang="en-US" altLang="ko-KR" sz="2000" dirty="0"/>
              <a:t> to learn by randomly selecting the size of the input image every 10 batches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4D6F738E-5C5A-E8E4-4922-E4A288D48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926" y="1804048"/>
            <a:ext cx="5382090" cy="320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216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2. YOLO v2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2. Faster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2.1 darknet – 19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Fc layer (yolo v1) -&gt; GAP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E0C69CED-1E14-9F36-5E45-B96F43CF4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42837"/>
            <a:ext cx="3847826" cy="485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2092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2. YOLO v2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F3E3170-0667-C184-C570-1FBB3EF02E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96" y="773704"/>
                <a:ext cx="9133003" cy="57684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1" hangingPunct="1">
                  <a:spcBef>
                    <a:spcPct val="20000"/>
                  </a:spcBef>
                  <a:buFont typeface="+mj-lt"/>
                  <a:buAutoNum type="arabicPeriod"/>
                  <a:defRPr sz="2400" b="1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Wingdings" pitchFamily="2" charset="2"/>
                  <a:buChar char="u"/>
                  <a:defRPr sz="2000" b="1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Wingdings" pitchFamily="2" charset="2"/>
                  <a:buChar char="§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  <a:defRPr/>
                </a:pPr>
                <a:r>
                  <a:rPr lang="en-US" altLang="ko-KR" sz="2000" dirty="0"/>
                  <a:t>3. Stronger</a:t>
                </a:r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sz="20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r>
                  <a:rPr lang="en-US" altLang="ko-KR" sz="2000" dirty="0"/>
                  <a:t>3.1 YOLO 9000</a:t>
                </a:r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000" dirty="0"/>
                  <a:t>Detection dataset : general</a:t>
                </a:r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000" dirty="0"/>
                  <a:t>Classification dataset : specific</a:t>
                </a:r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000" dirty="0"/>
                  <a:t>Example </a:t>
                </a:r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600" dirty="0"/>
                  <a:t>Detection: dog</a:t>
                </a:r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600" dirty="0"/>
                  <a:t>Classification : </a:t>
                </a:r>
                <a:r>
                  <a:rPr lang="ko-KR" altLang="en-US" sz="1600" dirty="0"/>
                  <a:t>요크셔테리어</a:t>
                </a:r>
                <a:endParaRPr lang="en-US" altLang="ko-KR" sz="16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600" dirty="0"/>
                  <a:t>Dog</a:t>
                </a:r>
                <a:r>
                  <a:rPr lang="ko-KR" altLang="en-US" sz="1600" dirty="0"/>
                  <a:t> </a:t>
                </a:r>
                <a14:m>
                  <m:oMath xmlns:m="http://schemas.openxmlformats.org/officeDocument/2006/math">
                    <m:r>
                      <a:rPr lang="ko-KR" altLang="en-US" sz="1600" i="1" smtClean="0">
                        <a:latin typeface="Cambria Math" panose="02040503050406030204" pitchFamily="18" charset="0"/>
                      </a:rPr>
                      <m:t>⊃</m:t>
                    </m:r>
                  </m:oMath>
                </a14:m>
                <a:r>
                  <a:rPr lang="ko-KR" altLang="en-US" sz="1600" dirty="0"/>
                  <a:t>요크셔테리어 </a:t>
                </a:r>
                <a:endParaRPr lang="en-US" altLang="ko-KR" sz="16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000" dirty="0" err="1"/>
                  <a:t>WordTree</a:t>
                </a:r>
                <a:endParaRPr lang="en-US" altLang="ko-KR" sz="20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600" dirty="0"/>
                  <a:t>Example)</a:t>
                </a:r>
                <a:r>
                  <a:rPr lang="ko-KR" altLang="en-US" sz="1600" dirty="0"/>
                  <a:t> 물리적객체</a:t>
                </a:r>
                <a:r>
                  <a:rPr lang="en-US" altLang="ko-KR" sz="1600" dirty="0"/>
                  <a:t>-</a:t>
                </a:r>
                <a:r>
                  <a:rPr lang="ko-KR" altLang="en-US" sz="1600" dirty="0"/>
                  <a:t>동물</a:t>
                </a:r>
                <a:r>
                  <a:rPr lang="en-US" altLang="ko-KR" sz="1600" dirty="0"/>
                  <a:t>-</a:t>
                </a:r>
                <a:r>
                  <a:rPr lang="ko-KR" altLang="en-US" sz="1600" dirty="0"/>
                  <a:t>포유류</a:t>
                </a:r>
                <a:r>
                  <a:rPr lang="en-US" altLang="ko-KR" sz="1600" dirty="0"/>
                  <a:t>-</a:t>
                </a:r>
                <a:r>
                  <a:rPr lang="ko-KR" altLang="en-US" sz="1600" dirty="0"/>
                  <a:t>개</a:t>
                </a:r>
                <a:r>
                  <a:rPr lang="en-US" altLang="ko-KR" sz="1600" dirty="0"/>
                  <a:t>-</a:t>
                </a:r>
                <a:r>
                  <a:rPr lang="ko-KR" altLang="en-US" sz="1600" dirty="0"/>
                  <a:t>요크셔테리어</a:t>
                </a:r>
                <a:endParaRPr lang="en-US" altLang="ko-KR" sz="16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000" i="0" dirty="0" err="1">
                    <a:solidFill>
                      <a:schemeClr val="tx2"/>
                    </a:solidFill>
                    <a:effectLst/>
                    <a:latin typeface="MJXc-TeX-math-I"/>
                  </a:rPr>
                  <a:t>Pr</a:t>
                </a:r>
                <a:r>
                  <a:rPr lang="en-US" altLang="ko-KR" sz="2000" i="0" dirty="0">
                    <a:solidFill>
                      <a:schemeClr val="tx2"/>
                    </a:solidFill>
                    <a:effectLst/>
                    <a:latin typeface="MJXc-TeX-main-R"/>
                  </a:rPr>
                  <a:t>(</a:t>
                </a:r>
                <a:r>
                  <a:rPr lang="en-US" altLang="ko-KR" sz="2000" i="0" dirty="0" err="1">
                    <a:solidFill>
                      <a:schemeClr val="tx2"/>
                    </a:solidFill>
                    <a:effectLst/>
                    <a:latin typeface="MJXc-TeX-math-I"/>
                  </a:rPr>
                  <a:t>Yorkshireterrier</a:t>
                </a:r>
                <a:r>
                  <a:rPr lang="en-US" altLang="ko-KR" sz="2000" i="0" dirty="0">
                    <a:solidFill>
                      <a:schemeClr val="tx2"/>
                    </a:solidFill>
                    <a:effectLst/>
                    <a:latin typeface="MJXc-TeX-main-R"/>
                  </a:rPr>
                  <a:t>)=</a:t>
                </a:r>
                <a:r>
                  <a:rPr lang="en-US" altLang="ko-KR" sz="2000" i="0" dirty="0" err="1">
                    <a:solidFill>
                      <a:schemeClr val="tx2"/>
                    </a:solidFill>
                    <a:effectLst/>
                    <a:latin typeface="MJXc-TeX-math-I"/>
                  </a:rPr>
                  <a:t>Pr</a:t>
                </a:r>
                <a:r>
                  <a:rPr lang="en-US" altLang="ko-KR" sz="2000" i="0" dirty="0">
                    <a:solidFill>
                      <a:schemeClr val="tx2"/>
                    </a:solidFill>
                    <a:effectLst/>
                    <a:latin typeface="MJXc-TeX-main-R"/>
                  </a:rPr>
                  <a:t>(</a:t>
                </a:r>
                <a:r>
                  <a:rPr lang="en-US" altLang="ko-KR" sz="2000" i="0" dirty="0" err="1">
                    <a:solidFill>
                      <a:schemeClr val="tx2"/>
                    </a:solidFill>
                    <a:effectLst/>
                    <a:latin typeface="MJXc-TeX-math-I"/>
                  </a:rPr>
                  <a:t>Yorkshierterrier</a:t>
                </a:r>
                <a:r>
                  <a:rPr lang="en-US" altLang="ko-KR" sz="2000" i="0" dirty="0" err="1">
                    <a:solidFill>
                      <a:schemeClr val="tx2"/>
                    </a:solidFill>
                    <a:effectLst/>
                    <a:latin typeface="MJXc-TeX-main-R"/>
                  </a:rPr>
                  <a:t>|</a:t>
                </a:r>
                <a:r>
                  <a:rPr lang="en-US" altLang="ko-KR" sz="2000" i="0" dirty="0" err="1">
                    <a:solidFill>
                      <a:schemeClr val="tx2"/>
                    </a:solidFill>
                    <a:effectLst/>
                    <a:latin typeface="MJXc-TeX-math-I"/>
                  </a:rPr>
                  <a:t>terrier</a:t>
                </a:r>
                <a:r>
                  <a:rPr lang="en-US" altLang="ko-KR" sz="2000" i="0" dirty="0">
                    <a:solidFill>
                      <a:schemeClr val="tx2"/>
                    </a:solidFill>
                    <a:effectLst/>
                    <a:latin typeface="MJXc-TeX-main-R"/>
                  </a:rPr>
                  <a:t>)∗</a:t>
                </a:r>
                <a:r>
                  <a:rPr lang="en-US" altLang="ko-KR" sz="2000" i="0" dirty="0" err="1">
                    <a:solidFill>
                      <a:schemeClr val="tx2"/>
                    </a:solidFill>
                    <a:effectLst/>
                    <a:latin typeface="MJXc-TeX-math-I"/>
                  </a:rPr>
                  <a:t>Pr</a:t>
                </a:r>
                <a:r>
                  <a:rPr lang="en-US" altLang="ko-KR" sz="2000" i="0" dirty="0">
                    <a:solidFill>
                      <a:schemeClr val="tx2"/>
                    </a:solidFill>
                    <a:effectLst/>
                    <a:latin typeface="MJXc-TeX-main-R"/>
                  </a:rPr>
                  <a:t>(</a:t>
                </a:r>
                <a:r>
                  <a:rPr lang="en-US" altLang="ko-KR" sz="2000" i="0" dirty="0" err="1">
                    <a:solidFill>
                      <a:schemeClr val="tx2"/>
                    </a:solidFill>
                    <a:effectLst/>
                    <a:latin typeface="MJXc-TeX-math-I"/>
                  </a:rPr>
                  <a:t>terrier</a:t>
                </a:r>
                <a:r>
                  <a:rPr lang="en-US" altLang="ko-KR" sz="2000" i="0" dirty="0" err="1">
                    <a:solidFill>
                      <a:schemeClr val="tx2"/>
                    </a:solidFill>
                    <a:effectLst/>
                    <a:latin typeface="MJXc-TeX-main-R"/>
                  </a:rPr>
                  <a:t>|</a:t>
                </a:r>
                <a:r>
                  <a:rPr lang="en-US" altLang="ko-KR" sz="2000" i="0" dirty="0" err="1">
                    <a:solidFill>
                      <a:schemeClr val="tx2"/>
                    </a:solidFill>
                    <a:effectLst/>
                    <a:latin typeface="MJXc-TeX-math-I"/>
                  </a:rPr>
                  <a:t>huntingdog</a:t>
                </a:r>
                <a:r>
                  <a:rPr lang="en-US" altLang="ko-KR" sz="2000" i="0" dirty="0">
                    <a:solidFill>
                      <a:schemeClr val="tx2"/>
                    </a:solidFill>
                    <a:effectLst/>
                    <a:latin typeface="MJXc-TeX-main-R"/>
                  </a:rPr>
                  <a:t>)∗...∗∗</a:t>
                </a:r>
                <a:r>
                  <a:rPr lang="en-US" altLang="ko-KR" sz="2000" i="0" dirty="0" err="1">
                    <a:solidFill>
                      <a:schemeClr val="tx2"/>
                    </a:solidFill>
                    <a:effectLst/>
                    <a:latin typeface="MJXc-TeX-math-I"/>
                  </a:rPr>
                  <a:t>Pr</a:t>
                </a:r>
                <a:r>
                  <a:rPr lang="en-US" altLang="ko-KR" sz="2000" i="0" dirty="0">
                    <a:solidFill>
                      <a:schemeClr val="tx2"/>
                    </a:solidFill>
                    <a:effectLst/>
                    <a:latin typeface="MJXc-TeX-main-R"/>
                  </a:rPr>
                  <a:t>(</a:t>
                </a:r>
                <a:r>
                  <a:rPr lang="en-US" altLang="ko-KR" sz="2000" i="0" dirty="0" err="1">
                    <a:solidFill>
                      <a:schemeClr val="tx2"/>
                    </a:solidFill>
                    <a:effectLst/>
                    <a:latin typeface="MJXc-TeX-math-I"/>
                  </a:rPr>
                  <a:t>mammal</a:t>
                </a:r>
                <a:r>
                  <a:rPr lang="en-US" altLang="ko-KR" sz="2000" i="0" dirty="0" err="1">
                    <a:solidFill>
                      <a:schemeClr val="tx2"/>
                    </a:solidFill>
                    <a:effectLst/>
                    <a:latin typeface="MJXc-TeX-main-R"/>
                  </a:rPr>
                  <a:t>|</a:t>
                </a:r>
                <a:r>
                  <a:rPr lang="en-US" altLang="ko-KR" sz="2000" i="0" dirty="0" err="1">
                    <a:solidFill>
                      <a:schemeClr val="tx2"/>
                    </a:solidFill>
                    <a:effectLst/>
                    <a:latin typeface="MJXc-TeX-math-I"/>
                  </a:rPr>
                  <a:t>animal</a:t>
                </a:r>
                <a:r>
                  <a:rPr lang="en-US" altLang="ko-KR" sz="2000" i="0" dirty="0">
                    <a:solidFill>
                      <a:schemeClr val="tx2"/>
                    </a:solidFill>
                    <a:effectLst/>
                    <a:latin typeface="MJXc-TeX-main-R"/>
                  </a:rPr>
                  <a:t>)∗</a:t>
                </a:r>
                <a:r>
                  <a:rPr lang="en-US" altLang="ko-KR" sz="2000" i="0" dirty="0" err="1">
                    <a:solidFill>
                      <a:schemeClr val="tx2"/>
                    </a:solidFill>
                    <a:effectLst/>
                    <a:latin typeface="MJXc-TeX-math-I"/>
                  </a:rPr>
                  <a:t>Pr</a:t>
                </a:r>
                <a:r>
                  <a:rPr lang="en-US" altLang="ko-KR" sz="2000" i="0" dirty="0">
                    <a:solidFill>
                      <a:schemeClr val="tx2"/>
                    </a:solidFill>
                    <a:effectLst/>
                    <a:latin typeface="MJXc-TeX-main-R"/>
                  </a:rPr>
                  <a:t>(</a:t>
                </a:r>
                <a:r>
                  <a:rPr lang="en-US" altLang="ko-KR" sz="2000" i="0" dirty="0" err="1">
                    <a:solidFill>
                      <a:schemeClr val="tx2"/>
                    </a:solidFill>
                    <a:effectLst/>
                    <a:latin typeface="MJXc-TeX-math-I"/>
                  </a:rPr>
                  <a:t>animal</a:t>
                </a:r>
                <a:r>
                  <a:rPr lang="en-US" altLang="ko-KR" sz="2000" i="0" dirty="0" err="1">
                    <a:solidFill>
                      <a:schemeClr val="tx2"/>
                    </a:solidFill>
                    <a:effectLst/>
                    <a:latin typeface="MJXc-TeX-main-R"/>
                  </a:rPr>
                  <a:t>|</a:t>
                </a:r>
                <a:r>
                  <a:rPr lang="en-US" altLang="ko-KR" sz="2000" i="0" dirty="0" err="1">
                    <a:solidFill>
                      <a:schemeClr val="tx2"/>
                    </a:solidFill>
                    <a:effectLst/>
                    <a:latin typeface="MJXc-TeX-math-I"/>
                  </a:rPr>
                  <a:t>physicalobject</a:t>
                </a:r>
                <a:r>
                  <a:rPr lang="en-US" altLang="ko-KR" sz="2000" i="0" dirty="0">
                    <a:solidFill>
                      <a:schemeClr val="tx2"/>
                    </a:solidFill>
                    <a:effectLst/>
                    <a:latin typeface="MJXc-TeX-main-R"/>
                  </a:rPr>
                  <a:t>)</a:t>
                </a:r>
                <a:endParaRPr lang="en-US" altLang="ko-KR" sz="2000" dirty="0">
                  <a:solidFill>
                    <a:schemeClr val="tx2"/>
                  </a:solidFill>
                </a:endParaRPr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sz="20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sz="20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sz="20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sz="20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sz="20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sz="2000" dirty="0"/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lang="en-US" altLang="ko-KR" sz="2000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FF3E3170-0667-C184-C570-1FBB3EF02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6" y="773704"/>
                <a:ext cx="9133003" cy="5768460"/>
              </a:xfrm>
              <a:prstGeom prst="rect">
                <a:avLst/>
              </a:prstGeom>
              <a:blipFill>
                <a:blip r:embed="rId3"/>
                <a:stretch>
                  <a:fillRect l="-734" t="-634" r="-4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746" name="Picture 2">
            <a:extLst>
              <a:ext uri="{FF2B5EF4-FFF2-40B4-BE49-F238E27FC236}">
                <a16:creationId xmlns:a16="http://schemas.microsoft.com/office/drawing/2014/main" id="{1669145A-8DB3-73E8-B479-49EAE58BE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237" y="773704"/>
            <a:ext cx="4260411" cy="3633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5614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2. YOLO v2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4. loss</a:t>
            </a:r>
            <a:r>
              <a:rPr lang="ko-KR" altLang="en-US" sz="2000" dirty="0"/>
              <a:t> </a:t>
            </a:r>
            <a:r>
              <a:rPr lang="en-US" altLang="ko-KR" sz="2000" dirty="0"/>
              <a:t>function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 err="1"/>
              <a:t>Simillar</a:t>
            </a:r>
            <a:r>
              <a:rPr lang="en-US" altLang="ko-KR" sz="2000" dirty="0"/>
              <a:t> to yolo v1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972FAAD3-E955-7B8F-CD89-FBC178050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03775"/>
            <a:ext cx="9144000" cy="281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18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3. YOLO v3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0. main idea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Bounding box prediction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Class prediction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Prediction across scales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Feature extractor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551071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3. YOLO v3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defRPr/>
            </a:pPr>
            <a:r>
              <a:rPr lang="en-US" altLang="ko-KR" sz="2000" dirty="0"/>
              <a:t>Bounding box prediction</a:t>
            </a:r>
          </a:p>
          <a:p>
            <a:pPr>
              <a:spcBef>
                <a:spcPts val="0"/>
              </a:spcBef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For each predicted bounding box, obtain </a:t>
            </a:r>
            <a:r>
              <a:rPr lang="en-US" altLang="ko-KR" sz="2000" dirty="0" err="1"/>
              <a:t>objectness</a:t>
            </a:r>
            <a:r>
              <a:rPr lang="en-US" altLang="ko-KR" sz="2000" dirty="0"/>
              <a:t> score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 err="1"/>
              <a:t>Mathches</a:t>
            </a:r>
            <a:r>
              <a:rPr lang="en-US" altLang="ko-KR" sz="2000" dirty="0"/>
              <a:t> only the box with the highest </a:t>
            </a:r>
            <a:r>
              <a:rPr lang="en-US" altLang="ko-KR" sz="2000" dirty="0" err="1"/>
              <a:t>IoU</a:t>
            </a:r>
            <a:r>
              <a:rPr lang="en-US" altLang="ko-KR" sz="2000" dirty="0"/>
              <a:t> value between anchor box and ground truth box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Not assigned to ground truth box , no regression losses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Only losses for </a:t>
            </a:r>
            <a:r>
              <a:rPr lang="en-US" altLang="ko-KR" sz="2000" dirty="0" err="1"/>
              <a:t>objectness</a:t>
            </a:r>
            <a:r>
              <a:rPr lang="en-US" altLang="ko-KR" sz="2000" dirty="0"/>
              <a:t> scores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3540196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3. YOLO v3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2. Class </a:t>
            </a:r>
            <a:r>
              <a:rPr lang="en-US" altLang="ko-KR" sz="2000" dirty="0" err="1"/>
              <a:t>predicton</a:t>
            </a: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Each bounding box performs multi-label classification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 err="1"/>
              <a:t>Softmax</a:t>
            </a:r>
            <a:r>
              <a:rPr lang="en-US" altLang="ko-KR" sz="2000" dirty="0"/>
              <a:t> -&gt; binary cross entropy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Losses increase exponentially as the predicted probability approaches zero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CB3371-9153-02BC-BCF3-7DB471FD6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305" y="2659313"/>
            <a:ext cx="6119390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26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1. YOLO v1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+mj-lt"/>
              <a:buNone/>
              <a:defRPr/>
            </a:pPr>
            <a:r>
              <a:rPr lang="en-US" altLang="ko-KR" sz="2000" dirty="0"/>
              <a:t>1.1 Abstract</a:t>
            </a:r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Convert existing </a:t>
            </a:r>
            <a:r>
              <a:rPr lang="en-US" altLang="ko-KR" sz="2000" u="sng" dirty="0"/>
              <a:t>multi-task problems </a:t>
            </a:r>
            <a:r>
              <a:rPr lang="en-US" altLang="ko-KR" sz="2000" dirty="0"/>
              <a:t>into </a:t>
            </a:r>
            <a:r>
              <a:rPr lang="en-US" altLang="ko-KR" sz="2000" u="sng" dirty="0"/>
              <a:t>one regression</a:t>
            </a:r>
            <a:r>
              <a:rPr lang="en-US" altLang="ko-KR" sz="2000" dirty="0"/>
              <a:t> problem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Using a single neural network → bounding box + class probability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End to end format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Very fast model</a:t>
            </a:r>
          </a:p>
          <a:p>
            <a:pPr marL="457200" lvl="1" indent="0">
              <a:spcBef>
                <a:spcPts val="0"/>
              </a:spcBef>
              <a:buNone/>
              <a:defRPr/>
            </a:pPr>
            <a:endParaRPr lang="en-US" altLang="ko-KR" sz="1400" b="0" dirty="0"/>
          </a:p>
        </p:txBody>
      </p:sp>
    </p:spTree>
    <p:extLst>
      <p:ext uri="{BB962C8B-B14F-4D97-AF65-F5344CB8AC3E}">
        <p14:creationId xmlns:p14="http://schemas.microsoft.com/office/powerpoint/2010/main" val="3784680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3. YOLO v3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3. Prediction across scales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 52x52(x255), 26x26(x255), 13x13(x255) feature map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Can get Fine – grained, semantic information 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</p:txBody>
      </p:sp>
      <p:pic>
        <p:nvPicPr>
          <p:cNvPr id="35844" name="Picture 4">
            <a:extLst>
              <a:ext uri="{FF2B5EF4-FFF2-40B4-BE49-F238E27FC236}">
                <a16:creationId xmlns:a16="http://schemas.microsoft.com/office/drawing/2014/main" id="{41242CFC-3F51-8A66-9D06-B5B4589DA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" y="1448780"/>
            <a:ext cx="9001125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1439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3. YOLO v3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7" y="773704"/>
            <a:ext cx="8980620" cy="5495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4. Feature extractor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</p:txBody>
      </p:sp>
      <p:pic>
        <p:nvPicPr>
          <p:cNvPr id="37892" name="Picture 4">
            <a:extLst>
              <a:ext uri="{FF2B5EF4-FFF2-40B4-BE49-F238E27FC236}">
                <a16:creationId xmlns:a16="http://schemas.microsoft.com/office/drawing/2014/main" id="{BEAB9730-1B57-5E86-28C8-94790649F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25" y="2076307"/>
            <a:ext cx="6259569" cy="4192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>
            <a:extLst>
              <a:ext uri="{FF2B5EF4-FFF2-40B4-BE49-F238E27FC236}">
                <a16:creationId xmlns:a16="http://schemas.microsoft.com/office/drawing/2014/main" id="{8321F3F9-D876-D97D-05D2-EB87EE79E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217" y="1223755"/>
            <a:ext cx="4145958" cy="262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371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3. YOLO v3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7" y="773704"/>
            <a:ext cx="8980620" cy="5495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5. Loss function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X, y , w, h : sum square error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Classification loss : binary cross entropy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</p:txBody>
      </p:sp>
      <p:pic>
        <p:nvPicPr>
          <p:cNvPr id="38914" name="Picture 2">
            <a:extLst>
              <a:ext uri="{FF2B5EF4-FFF2-40B4-BE49-F238E27FC236}">
                <a16:creationId xmlns:a16="http://schemas.microsoft.com/office/drawing/2014/main" id="{0427CE05-069D-3BBD-8C95-EB85FF0C7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710" y="1540091"/>
            <a:ext cx="91440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2771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3. YOLO v3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7" y="773704"/>
            <a:ext cx="8980620" cy="5495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5. Result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Very fast !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AC8F1B43-4BDF-733F-B66C-20BC0731D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044" y="1503996"/>
            <a:ext cx="3825944" cy="385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6">
            <a:extLst>
              <a:ext uri="{FF2B5EF4-FFF2-40B4-BE49-F238E27FC236}">
                <a16:creationId xmlns:a16="http://schemas.microsoft.com/office/drawing/2014/main" id="{09804BD3-14A0-67DA-FE2C-C2CB7C5B3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58870"/>
            <a:ext cx="4945044" cy="286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5973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3. YOLO v3</a:t>
            </a:r>
            <a:endParaRPr lang="ko-KR" altLang="en-US" sz="2800" b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3E3170-0667-C184-C570-1FBB3EF02EB8}"/>
              </a:ext>
            </a:extLst>
          </p:cNvPr>
          <p:cNvSpPr txBox="1">
            <a:spLocks/>
          </p:cNvSpPr>
          <p:nvPr/>
        </p:nvSpPr>
        <p:spPr>
          <a:xfrm>
            <a:off x="10997" y="773704"/>
            <a:ext cx="8980620" cy="5495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lang="en-US" altLang="ko-KR" sz="2000" dirty="0"/>
              <a:t>5. Result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ko-KR" altLang="en-US" sz="2000" dirty="0"/>
              <a:t>논문에서 이 분야가 전쟁</a:t>
            </a: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ko-KR" altLang="en-US" sz="2000" dirty="0" err="1"/>
              <a:t>처럼</a:t>
            </a:r>
            <a:r>
              <a:rPr lang="ko-KR" altLang="en-US" sz="2000" dirty="0"/>
              <a:t> 끔찍한 분야가 아닌</a:t>
            </a: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ko-KR" altLang="en-US" sz="2000" dirty="0"/>
              <a:t>행복한 일에 쓰이기를 </a:t>
            </a: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ko-KR" altLang="en-US" sz="2000" dirty="0"/>
              <a:t>바란다는 저자의 말이</a:t>
            </a: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ko-KR" altLang="en-US" sz="2000" dirty="0"/>
              <a:t>와닿았다 </a:t>
            </a:r>
            <a:r>
              <a:rPr lang="en-US" altLang="ko-KR" sz="2000" dirty="0"/>
              <a:t>~~ </a:t>
            </a:r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altLang="ko-KR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42E238-AADF-1E10-9D57-A917FADB0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693" y="972511"/>
            <a:ext cx="5723116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32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1. YOLO v1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+mj-lt"/>
              <a:buNone/>
              <a:defRPr/>
            </a:pPr>
            <a:r>
              <a:rPr lang="en-US" altLang="ko-KR" sz="2000" dirty="0"/>
              <a:t>1.2 Introduction</a:t>
            </a:r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Previous model : R-CNN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Region proposal : bounding box classifier → classification → post-processing → optimization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slow and difficult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 Single regression problem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Give a name: You only look once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Small background error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Learn and process the entire image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16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High detection accuracy for new image </a:t>
            </a:r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Less accuracy(</a:t>
            </a:r>
            <a:r>
              <a:rPr lang="en-US" altLang="ko-KR" sz="2000" dirty="0" err="1"/>
              <a:t>mAP</a:t>
            </a:r>
            <a:r>
              <a:rPr lang="en-US" altLang="ko-KR" sz="2000" dirty="0"/>
              <a:t>; mean average precision) than the SOTA model</a:t>
            </a:r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457200" lvl="1" indent="0">
              <a:spcBef>
                <a:spcPts val="0"/>
              </a:spcBef>
              <a:buNone/>
              <a:defRPr/>
            </a:pPr>
            <a:endParaRPr lang="en-US" altLang="ko-KR" sz="1400" b="0" dirty="0"/>
          </a:p>
        </p:txBody>
      </p:sp>
    </p:spTree>
    <p:extLst>
      <p:ext uri="{BB962C8B-B14F-4D97-AF65-F5344CB8AC3E}">
        <p14:creationId xmlns:p14="http://schemas.microsoft.com/office/powerpoint/2010/main" val="731605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1. YOLO v1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+mj-lt"/>
              <a:buNone/>
              <a:defRPr/>
            </a:pPr>
            <a:r>
              <a:rPr lang="en-US" altLang="ko-KR" sz="2000" dirty="0"/>
              <a:t>1.3 Unified Detection</a:t>
            </a:r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342900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2000" dirty="0"/>
              <a:t>Divide input image to S x S grid (upper image, S is 7)</a:t>
            </a:r>
          </a:p>
          <a:p>
            <a:pPr marL="628650" lvl="1" indent="-34290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dirty="0"/>
              <a:t>If the center of and object falls into a grid cell, that grid cell is responsible for detection that object</a:t>
            </a:r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BB7BD5-91CF-BCC5-35EB-B2366E44E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595" y="1193302"/>
            <a:ext cx="680085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E91BEEC-F5E9-D870-BBAA-B4F000A23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0349" y="4194085"/>
            <a:ext cx="4005445" cy="220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6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1. YOLO v1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/>
              <p:cNvSpPr txBox="1">
                <a:spLocks/>
              </p:cNvSpPr>
              <p:nvPr/>
            </p:nvSpPr>
            <p:spPr>
              <a:xfrm>
                <a:off x="10996" y="773704"/>
                <a:ext cx="9133003" cy="57684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1" hangingPunct="1">
                  <a:spcBef>
                    <a:spcPct val="20000"/>
                  </a:spcBef>
                  <a:buFont typeface="+mj-lt"/>
                  <a:buAutoNum type="arabicPeriod"/>
                  <a:defRPr sz="2400" b="1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Wingdings" pitchFamily="2" charset="2"/>
                  <a:buChar char="u"/>
                  <a:defRPr sz="2000" b="1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Wingdings" pitchFamily="2" charset="2"/>
                  <a:buChar char="§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altLang="ko-KR" sz="2000" dirty="0"/>
                  <a:t>1.3 Unified Detection</a:t>
                </a:r>
              </a:p>
              <a:p>
                <a:pPr marL="0" indent="0">
                  <a:spcBef>
                    <a:spcPts val="0"/>
                  </a:spcBef>
                  <a:buFont typeface="+mj-lt"/>
                  <a:buNone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000" dirty="0"/>
                  <a:t>Each grid cell predict confidence score</a:t>
                </a:r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𝑪𝒐𝒏𝒇𝒊𝒅𝒆𝒏𝒄𝒆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𝒔𝒄𝒐𝒓𝒆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𝑷𝒓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sz="2000" b="1" i="1" dirty="0" err="1" smtClean="0">
                        <a:latin typeface="Cambria Math" panose="02040503050406030204" pitchFamily="18" charset="0"/>
                      </a:rPr>
                      <m:t>𝒐𝒃𝒋𝒅𝒆𝒄𝒕</m:t>
                    </m:r>
                    <m:r>
                      <a:rPr lang="en-US" altLang="ko-KR" sz="2000" b="1" i="1" dirty="0" smtClean="0">
                        <a:latin typeface="Cambria Math" panose="02040503050406030204" pitchFamily="18" charset="0"/>
                      </a:rPr>
                      <m:t>) ∗ </m:t>
                    </m:r>
                    <m:sSubSup>
                      <m:sSubSup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000" b="1" i="1" dirty="0">
                            <a:latin typeface="Cambria Math" panose="02040503050406030204" pitchFamily="18" charset="0"/>
                          </a:rPr>
                          <m:t>𝑰𝑶𝑼</m:t>
                        </m:r>
                      </m:e>
                      <m:sub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</a:rPr>
                          <m:t>𝒑𝒓𝒆𝒅</m:t>
                        </m:r>
                      </m:sub>
                      <m:sup>
                        <m:r>
                          <a:rPr lang="en-US" altLang="ko-KR" sz="2000" b="1" i="1" dirty="0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sup>
                    </m:sSubSup>
                  </m:oMath>
                </a14:m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𝑰𝑶𝑼</m:t>
                    </m:r>
                    <m:r>
                      <a:rPr lang="en-US" altLang="ko-KR" sz="16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𝒕𝒓𝒖𝒕𝒉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𝒃𝒐𝒖𝒏𝒅𝒊𝒏𝒈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𝒃𝒐𝒙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</a:rPr>
                              <m:t> ∩ 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𝒑𝒓𝒆𝒅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𝒃𝒐𝒖𝒏𝒅𝒊𝒏𝒈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𝒃𝒐𝒙</m:t>
                            </m:r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altLang="ko-KR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𝒕𝒓𝒖𝒕𝒉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𝒃𝒐𝒖𝒏𝒅𝒊𝒏𝒈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𝒃𝒐𝒙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</a:rPr>
                              <m:t> ∪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𝒑𝒓𝒆𝒅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𝒃𝒐𝒖𝒏𝒅𝒊𝒏𝒈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𝒃𝒐𝒙</m:t>
                            </m:r>
                          </m:e>
                        </m:d>
                      </m:den>
                    </m:f>
                  </m:oMath>
                </a14:m>
                <a:endParaRPr lang="en-US" altLang="ko-KR" sz="16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600" dirty="0"/>
                  <a:t>If there is no object in the grid cell : </a:t>
                </a:r>
                <a:r>
                  <a:rPr lang="en-US" altLang="ko-KR" sz="1600" dirty="0" err="1"/>
                  <a:t>Pr</a:t>
                </a:r>
                <a:r>
                  <a:rPr lang="en-US" altLang="ko-KR" sz="1600" dirty="0"/>
                  <a:t>(object) = 0 → confidence score = 0</a:t>
                </a:r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600" dirty="0"/>
                  <a:t>If there is any object in the grid cell : </a:t>
                </a:r>
                <a:r>
                  <a:rPr lang="en-US" altLang="ko-KR" sz="1600" dirty="0" err="1"/>
                  <a:t>Pr</a:t>
                </a:r>
                <a:r>
                  <a:rPr lang="en-US" altLang="ko-KR" sz="1600" dirty="0"/>
                  <a:t>(object) = 1 → confidence score = 1 (ideal)</a:t>
                </a:r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/>
              </a:p>
              <a:p>
                <a:pPr marL="0" indent="0">
                  <a:spcBef>
                    <a:spcPts val="0"/>
                  </a:spcBef>
                  <a:buFont typeface="+mj-lt"/>
                  <a:buNone/>
                  <a:defRPr/>
                </a:pPr>
                <a:endParaRPr lang="en-US" altLang="ko-KR" sz="2000" dirty="0"/>
              </a:p>
              <a:p>
                <a:pPr marL="0" indent="0">
                  <a:spcBef>
                    <a:spcPts val="0"/>
                  </a:spcBef>
                  <a:buFont typeface="+mj-lt"/>
                  <a:buNone/>
                  <a:defRPr/>
                </a:pPr>
                <a:endParaRPr lang="en-US" altLang="ko-KR" sz="2000" dirty="0"/>
              </a:p>
            </p:txBody>
          </p:sp>
        </mc:Choice>
        <mc:Fallback xmlns="">
          <p:sp>
            <p:nvSpPr>
              <p:cNvPr id="6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6" y="773704"/>
                <a:ext cx="9133003" cy="5768460"/>
              </a:xfrm>
              <a:prstGeom prst="rect">
                <a:avLst/>
              </a:prstGeom>
              <a:blipFill>
                <a:blip r:embed="rId2"/>
                <a:stretch>
                  <a:fillRect l="-734" t="-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85BE9B3C-6EBD-9A5D-5D7E-75BA2336D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025" y="3336170"/>
            <a:ext cx="28575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01088C-75AA-7DA5-94CF-B5708321A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69" y="3409695"/>
            <a:ext cx="2760307" cy="2070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364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1. YOLO v1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내용 개체 틀 2"/>
              <p:cNvSpPr txBox="1">
                <a:spLocks/>
              </p:cNvSpPr>
              <p:nvPr/>
            </p:nvSpPr>
            <p:spPr>
              <a:xfrm>
                <a:off x="10996" y="773704"/>
                <a:ext cx="9133003" cy="57684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457200" indent="-457200" algn="l" defTabSz="914400" rtl="0" eaLnBrk="1" latinLnBrk="1" hangingPunct="1">
                  <a:spcBef>
                    <a:spcPct val="20000"/>
                  </a:spcBef>
                  <a:buFont typeface="+mj-lt"/>
                  <a:buAutoNum type="arabicPeriod"/>
                  <a:defRPr sz="2400" b="1" kern="120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Wingdings" pitchFamily="2" charset="2"/>
                  <a:buChar char="u"/>
                  <a:defRPr sz="2000" b="1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Wingdings" pitchFamily="2" charset="2"/>
                  <a:buChar char="§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1800" kern="1200">
                    <a:solidFill>
                      <a:schemeClr val="accent1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+mj-lt"/>
                  <a:buNone/>
                  <a:defRPr/>
                </a:pPr>
                <a:r>
                  <a:rPr lang="en-US" altLang="ko-KR" sz="2000" dirty="0"/>
                  <a:t>1.3 Unified Detection</a:t>
                </a:r>
              </a:p>
              <a:p>
                <a:pPr marL="0" indent="0">
                  <a:spcBef>
                    <a:spcPts val="0"/>
                  </a:spcBef>
                  <a:buFont typeface="+mj-lt"/>
                  <a:buNone/>
                  <a:defRPr/>
                </a:pPr>
                <a:endParaRPr lang="en-US" altLang="ko-KR" sz="20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000" dirty="0"/>
                  <a:t>Each bounding box has : x, y, w, h, confidence </a:t>
                </a:r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20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600" dirty="0"/>
                  <a:t>(</a:t>
                </a:r>
                <a:r>
                  <a:rPr lang="en-US" altLang="ko-KR" sz="1600" dirty="0" err="1"/>
                  <a:t>x,y</a:t>
                </a:r>
                <a:r>
                  <a:rPr lang="en-US" altLang="ko-KR" sz="1600" dirty="0"/>
                  <a:t>) : relative position within the grid cell at the center of the bounding box (0~1)</a:t>
                </a:r>
              </a:p>
              <a:p>
                <a:pPr marL="1028700" lvl="2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400" dirty="0"/>
                  <a:t>If center of bounding box locate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center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of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grid</a:t>
                </a:r>
                <a:r>
                  <a:rPr lang="ko-KR" altLang="en-US" sz="1400" dirty="0"/>
                  <a:t> </a:t>
                </a:r>
                <a:r>
                  <a:rPr lang="en-US" altLang="ko-KR" sz="1400" dirty="0"/>
                  <a:t>cell, (</a:t>
                </a:r>
                <a:r>
                  <a:rPr lang="en-US" altLang="ko-KR" sz="1400" dirty="0" err="1"/>
                  <a:t>x,y</a:t>
                </a:r>
                <a:r>
                  <a:rPr lang="en-US" altLang="ko-KR" sz="1400" dirty="0"/>
                  <a:t>)=(0.5,0.5)</a:t>
                </a:r>
              </a:p>
              <a:p>
                <a:pPr marL="1028700" lvl="2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4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600" dirty="0"/>
                  <a:t>(</a:t>
                </a:r>
                <a:r>
                  <a:rPr lang="en-US" altLang="ko-KR" sz="1600" dirty="0" err="1"/>
                  <a:t>w,h</a:t>
                </a:r>
                <a:r>
                  <a:rPr lang="en-US" altLang="ko-KR" sz="1600" dirty="0"/>
                  <a:t>) : relative width and relative height of the bounding box (0~1)</a:t>
                </a:r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600" dirty="0"/>
                  <a:t>Confidence : </a:t>
                </a:r>
                <a14:m>
                  <m:oMath xmlns:m="http://schemas.openxmlformats.org/officeDocument/2006/math"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𝑷𝒓</m:t>
                    </m:r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ko-KR" sz="1600" b="1" i="1" dirty="0" err="1" smtClean="0">
                        <a:latin typeface="Cambria Math" panose="02040503050406030204" pitchFamily="18" charset="0"/>
                      </a:rPr>
                      <m:t>𝒐𝒃𝒋𝒅𝒆𝒄𝒕</m:t>
                    </m:r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) ∗ </m:t>
                    </m:r>
                    <m:sSubSup>
                      <m:sSubSup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1" i="1" dirty="0">
                            <a:latin typeface="Cambria Math" panose="02040503050406030204" pitchFamily="18" charset="0"/>
                          </a:rPr>
                          <m:t>𝑰𝑶𝑼</m:t>
                        </m:r>
                      </m:e>
                      <m:sub>
                        <m:r>
                          <a:rPr lang="en-US" altLang="ko-KR" sz="1600" b="1" i="1" dirty="0" smtClean="0">
                            <a:latin typeface="Cambria Math" panose="02040503050406030204" pitchFamily="18" charset="0"/>
                          </a:rPr>
                          <m:t>𝒑𝒓𝒆𝒅</m:t>
                        </m:r>
                      </m:sub>
                      <m:sup>
                        <m:r>
                          <a:rPr lang="en-US" altLang="ko-KR" sz="1600" b="1" i="1" dirty="0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sup>
                    </m:sSubSup>
                  </m:oMath>
                </a14:m>
                <a:endParaRPr lang="en-US" altLang="ko-KR" sz="16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000" dirty="0"/>
                  <a:t>Each grid cell predict conditional </a:t>
                </a:r>
                <a:r>
                  <a:rPr lang="en-US" altLang="ko-KR" sz="2000" dirty="0" err="1"/>
                  <a:t>calss</a:t>
                </a:r>
                <a:r>
                  <a:rPr lang="en-US" altLang="ko-KR" sz="2000" dirty="0"/>
                  <a:t> probabilities(C) </a:t>
                </a:r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𝑪</m:t>
                    </m:r>
                    <m:d>
                      <m:d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1" i="1" dirty="0" smtClean="0">
                            <a:latin typeface="Cambria Math" panose="02040503050406030204" pitchFamily="18" charset="0"/>
                          </a:rPr>
                          <m:t>𝒄𝒐𝒏𝒅𝒊𝒕𝒊𝒐𝒏𝒂𝒍</m:t>
                        </m:r>
                        <m:r>
                          <a:rPr lang="en-US" altLang="ko-KR" sz="16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1" i="1" dirty="0" smtClean="0">
                            <a:latin typeface="Cambria Math" panose="02040503050406030204" pitchFamily="18" charset="0"/>
                          </a:rPr>
                          <m:t>𝒄𝒍𝒂𝒔𝒔</m:t>
                        </m:r>
                        <m:r>
                          <a:rPr lang="en-US" altLang="ko-KR" sz="1600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600" b="1" i="1" dirty="0" smtClean="0">
                            <a:latin typeface="Cambria Math" panose="02040503050406030204" pitchFamily="18" charset="0"/>
                          </a:rPr>
                          <m:t>𝒑𝒓𝒐𝒃𝒂𝒃𝒊𝒍𝒊𝒕𝒊𝒆𝒔</m:t>
                        </m:r>
                      </m:e>
                    </m:d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1600" b="1" i="0" dirty="0" err="1" smtClean="0"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ctrlPr>
                              <a:rPr lang="en-US" altLang="ko-KR" sz="1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1" i="1" dirty="0" err="1" smtClean="0">
                                <a:latin typeface="Cambria Math" panose="02040503050406030204" pitchFamily="18" charset="0"/>
                              </a:rPr>
                              <m:t>𝑪𝒍𝒂𝒔</m:t>
                            </m:r>
                            <m:sSub>
                              <m:sSubPr>
                                <m:ctrlPr>
                                  <a:rPr lang="en-US" altLang="ko-KR" sz="1600" i="1" dirty="0" err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 dirty="0" err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ko-KR" sz="1600" b="1" i="1" dirty="0" err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b="1" i="1" dirty="0" err="1" smtClean="0">
                                <a:latin typeface="Cambria Math" panose="02040503050406030204" pitchFamily="18" charset="0"/>
                              </a:rPr>
                              <m:t>𝑶𝒃𝒋𝒆𝒄𝒕</m:t>
                            </m:r>
                          </m:e>
                        </m:d>
                      </m:e>
                    </m:func>
                  </m:oMath>
                </a14:m>
                <a:endParaRPr lang="en-US" altLang="ko-KR" sz="14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400" dirty="0"/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400" dirty="0"/>
                  <a:t>C means Grid cell predict only one class!!</a:t>
                </a:r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endParaRPr lang="en-US" altLang="ko-KR" sz="16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2000" dirty="0"/>
                  <a:t>Class specific confidence score (test)</a:t>
                </a:r>
              </a:p>
              <a:p>
                <a:pPr marL="62865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𝑪𝒍𝒂𝒔𝒔</m:t>
                    </m:r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𝒔𝒑𝒆𝒄𝒊𝒇𝒊𝒄</m:t>
                    </m:r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𝒄𝒐𝒏𝒇𝒊𝒅𝒆𝒏𝒄𝒆</m:t>
                    </m:r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𝒔𝒄𝒐𝒓𝒆</m:t>
                    </m:r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 =</m:t>
                    </m:r>
                    <m:func>
                      <m:func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1600" b="1" i="0" dirty="0" err="1" smtClean="0"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ctrlPr>
                              <a:rPr lang="en-US" altLang="ko-KR" sz="1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1" i="1" dirty="0" err="1" smtClean="0">
                                <a:latin typeface="Cambria Math" panose="02040503050406030204" pitchFamily="18" charset="0"/>
                              </a:rPr>
                              <m:t>𝒄𝒍𝒂𝒔</m:t>
                            </m:r>
                            <m:sSub>
                              <m:sSubPr>
                                <m:ctrlPr>
                                  <a:rPr lang="en-US" altLang="ko-KR" sz="1600" i="1" dirty="0" err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600" b="1" i="1" dirty="0" err="1" smtClean="0"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ko-KR" sz="1600" b="1" i="1" dirty="0" err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  <m:e>
                            <m:r>
                              <a:rPr lang="en-US" altLang="ko-KR" sz="1600" b="1" i="1" dirty="0" err="1" smtClean="0">
                                <a:latin typeface="Cambria Math" panose="02040503050406030204" pitchFamily="18" charset="0"/>
                              </a:rPr>
                              <m:t>𝑶𝒃𝒋𝒆𝒄𝒕</m:t>
                            </m:r>
                          </m:e>
                        </m:d>
                      </m:e>
                    </m:func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ko-KR" sz="1600" b="1" i="0" dirty="0" smtClean="0">
                            <a:latin typeface="Cambria Math" panose="02040503050406030204" pitchFamily="18" charset="0"/>
                          </a:rPr>
                          <m:t>𝐏𝐫</m:t>
                        </m:r>
                      </m:fName>
                      <m:e>
                        <m:d>
                          <m:dPr>
                            <m:ctrlPr>
                              <a:rPr lang="en-US" altLang="ko-KR" sz="1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1600" b="1" i="1" dirty="0" err="1" smtClean="0">
                                <a:latin typeface="Cambria Math" panose="02040503050406030204" pitchFamily="18" charset="0"/>
                              </a:rPr>
                              <m:t>𝒐𝒃𝒋𝒅𝒆𝒄𝒕</m:t>
                            </m:r>
                          </m:e>
                        </m:d>
                      </m:e>
                    </m:func>
                    <m:r>
                      <a:rPr lang="en-US" altLang="ko-KR" sz="1600" b="1" i="1" dirty="0" smtClean="0">
                        <a:latin typeface="Cambria Math" panose="02040503050406030204" pitchFamily="18" charset="0"/>
                      </a:rPr>
                      <m:t>∗ </m:t>
                    </m:r>
                    <m:sSubSup>
                      <m:sSubSup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1" i="1" dirty="0">
                            <a:latin typeface="Cambria Math" panose="02040503050406030204" pitchFamily="18" charset="0"/>
                          </a:rPr>
                          <m:t>𝑰𝑶𝑼</m:t>
                        </m:r>
                      </m:e>
                      <m:sub>
                        <m:r>
                          <a:rPr lang="en-US" altLang="ko-KR" sz="1600" b="1" i="1" dirty="0" smtClean="0">
                            <a:latin typeface="Cambria Math" panose="02040503050406030204" pitchFamily="18" charset="0"/>
                          </a:rPr>
                          <m:t>𝒑𝒓𝒆𝒅</m:t>
                        </m:r>
                      </m:sub>
                      <m:sup>
                        <m:r>
                          <a:rPr lang="en-US" altLang="ko-KR" sz="1600" b="1" i="1" dirty="0" smtClean="0">
                            <a:latin typeface="Cambria Math" panose="02040503050406030204" pitchFamily="18" charset="0"/>
                          </a:rPr>
                          <m:t>𝒕𝒓𝒖𝒕𝒉</m:t>
                        </m:r>
                      </m:sup>
                    </m:sSubSup>
                  </m:oMath>
                </a14:m>
                <a:endParaRPr lang="en-US" altLang="ko-KR" sz="1600" i="1" dirty="0">
                  <a:latin typeface="Cambria Math" panose="02040503050406030204" pitchFamily="18" charset="0"/>
                </a:endParaRPr>
              </a:p>
              <a:p>
                <a:pPr marL="285750" lvl="1" indent="0">
                  <a:spcBef>
                    <a:spcPts val="0"/>
                  </a:spcBef>
                  <a:buNone/>
                  <a:defRPr/>
                </a:pPr>
                <a:r>
                  <a:rPr lang="en-US" altLang="ko-KR" sz="1600" dirty="0"/>
                  <a:t>					</a:t>
                </a:r>
                <a14:m>
                  <m:oMath xmlns:m="http://schemas.openxmlformats.org/officeDocument/2006/math">
                    <m:r>
                      <a:rPr lang="en-US" altLang="ko-KR" sz="1600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1600" b="1" i="0" dirty="0" smtClean="0">
                        <a:latin typeface="Cambria Math" panose="02040503050406030204" pitchFamily="18" charset="0"/>
                      </a:rPr>
                      <m:t>𝐏𝐫</m:t>
                    </m:r>
                    <m:d>
                      <m:dPr>
                        <m:ctrlPr>
                          <a:rPr lang="en-US" altLang="ko-KR" sz="1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1" i="0" dirty="0" smtClean="0">
                            <a:latin typeface="Cambria Math" panose="02040503050406030204" pitchFamily="18" charset="0"/>
                          </a:rPr>
                          <m:t>𝐂𝐥𝐚𝐬</m:t>
                        </m:r>
                        <m:sSub>
                          <m:sSubPr>
                            <m:ctrlPr>
                              <a:rPr lang="en-US" altLang="ko-KR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600" b="1" i="0" dirty="0" smtClean="0">
                                <a:latin typeface="Cambria Math" panose="02040503050406030204" pitchFamily="18" charset="0"/>
                              </a:rPr>
                              <m:t>𝐬</m:t>
                            </m:r>
                          </m:e>
                          <m:sub>
                            <m:r>
                              <a:rPr lang="en-US" altLang="ko-KR" sz="1600" b="1" i="0" dirty="0" smtClean="0">
                                <a:latin typeface="Cambria Math" panose="02040503050406030204" pitchFamily="18" charset="0"/>
                              </a:rPr>
                              <m:t>𝐢</m:t>
                            </m:r>
                          </m:sub>
                        </m:sSub>
                      </m:e>
                    </m:d>
                    <m:r>
                      <a:rPr lang="en-US" altLang="ko-KR" sz="1600" b="1" i="0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sz="16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1600" b="1" i="1" dirty="0">
                            <a:latin typeface="Cambria Math" panose="02040503050406030204" pitchFamily="18" charset="0"/>
                          </a:rPr>
                          <m:t>𝑰𝑶𝑼</m:t>
                        </m:r>
                      </m:e>
                      <m:sub>
                        <m:r>
                          <a:rPr lang="en-US" altLang="ko-KR" sz="1600" b="1" i="1" dirty="0">
                            <a:latin typeface="Cambria Math" panose="02040503050406030204" pitchFamily="18" charset="0"/>
                          </a:rPr>
                          <m:t>𝒑𝒓𝒆𝒅</m:t>
                        </m:r>
                      </m:sub>
                      <m:sup>
                        <m:r>
                          <a:rPr lang="en-US" altLang="ko-KR" sz="1600" b="1" i="1" dirty="0">
                            <a:latin typeface="Cambria Math" panose="02040503050406030204" pitchFamily="18" charset="0"/>
                          </a:rPr>
                          <m:t>𝒕𝒓𝒖𝒕𝒉</m:t>
                        </m:r>
                      </m:sup>
                    </m:sSubSup>
                  </m:oMath>
                </a14:m>
                <a:endParaRPr lang="en-US" altLang="ko-KR" sz="1600" dirty="0"/>
              </a:p>
              <a:p>
                <a:pPr marL="571500" lvl="1">
                  <a:spcBef>
                    <a:spcPts val="0"/>
                  </a:spcBef>
                  <a:buFont typeface="Arial" panose="020B0604020202020204" pitchFamily="34" charset="0"/>
                  <a:buChar char="•"/>
                  <a:defRPr/>
                </a:pPr>
                <a:r>
                  <a:rPr lang="en-US" altLang="ko-KR" sz="1600" dirty="0"/>
                  <a:t>These score encode both the probability of that class appearing in the box and how well the predicted box fits the object</a:t>
                </a:r>
              </a:p>
              <a:p>
                <a:pPr marL="0" indent="0">
                  <a:spcBef>
                    <a:spcPts val="0"/>
                  </a:spcBef>
                  <a:buFont typeface="+mj-lt"/>
                  <a:buNone/>
                  <a:defRPr/>
                </a:pPr>
                <a:endParaRPr lang="en-US" altLang="ko-KR" sz="2000" dirty="0"/>
              </a:p>
            </p:txBody>
          </p:sp>
        </mc:Choice>
        <mc:Fallback xmlns="">
          <p:sp>
            <p:nvSpPr>
              <p:cNvPr id="6" name="내용 개체 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6" y="773704"/>
                <a:ext cx="9133003" cy="5768460"/>
              </a:xfrm>
              <a:prstGeom prst="rect">
                <a:avLst/>
              </a:prstGeom>
              <a:blipFill>
                <a:blip r:embed="rId3"/>
                <a:stretch>
                  <a:fillRect l="-734" t="-6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9393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sz="2800" dirty="0">
                <a:solidFill>
                  <a:srgbClr val="1F497D">
                    <a:lumMod val="75000"/>
                  </a:srgbClr>
                </a:solidFill>
              </a:rPr>
              <a:t>1. YOLO v1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EC863-AFAC-454B-BDAC-12EB491DB7E9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0996" y="773704"/>
            <a:ext cx="9133003" cy="576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1" hangingPunct="1">
              <a:spcBef>
                <a:spcPct val="20000"/>
              </a:spcBef>
              <a:buFont typeface="+mj-lt"/>
              <a:buAutoNum type="arabicPeriod"/>
              <a:defRPr sz="24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Wingdings" pitchFamily="2" charset="2"/>
              <a:buChar char="u"/>
              <a:defRPr sz="2000" b="1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Wingdings" pitchFamily="2" charset="2"/>
              <a:buChar char="§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+mj-lt"/>
              <a:buNone/>
              <a:defRPr/>
            </a:pPr>
            <a:r>
              <a:rPr lang="en-US" altLang="ko-KR" sz="2000" dirty="0"/>
              <a:t>1.3 Unified Detection</a:t>
            </a:r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  <a:p>
            <a:pPr marL="0" indent="0">
              <a:spcBef>
                <a:spcPts val="0"/>
              </a:spcBef>
              <a:buFont typeface="+mj-lt"/>
              <a:buNone/>
              <a:defRPr/>
            </a:pPr>
            <a:endParaRPr lang="en-US" altLang="ko-KR" sz="20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CEBDDEA-9146-E4AF-0BF4-2C3E57A03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224782"/>
              </p:ext>
            </p:extLst>
          </p:nvPr>
        </p:nvGraphicFramePr>
        <p:xfrm>
          <a:off x="544052" y="1853825"/>
          <a:ext cx="8055896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7948">
                  <a:extLst>
                    <a:ext uri="{9D8B030D-6E8A-4147-A177-3AD203B41FA5}">
                      <a16:colId xmlns:a16="http://schemas.microsoft.com/office/drawing/2014/main" val="2428459117"/>
                    </a:ext>
                  </a:extLst>
                </a:gridCol>
                <a:gridCol w="4027948">
                  <a:extLst>
                    <a:ext uri="{9D8B030D-6E8A-4147-A177-3AD203B41FA5}">
                      <a16:colId xmlns:a16="http://schemas.microsoft.com/office/drawing/2014/main" val="766723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Grid cell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Bounding box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524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# of B bounding box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class probabilities(C)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x, y, w, h (0~1)</a:t>
                      </a:r>
                    </a:p>
                    <a:p>
                      <a:pPr latinLnBrk="1"/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Confidence score</a:t>
                      </a:r>
                      <a:endParaRPr lang="ko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966020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29E71E15-5E87-EA38-88FA-518819E1A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90" y="3440207"/>
            <a:ext cx="8892105" cy="214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72433"/>
      </p:ext>
    </p:extLst>
  </p:cSld>
  <p:clrMapOvr>
    <a:masterClrMapping/>
  </p:clrMapOvr>
</p:sld>
</file>

<file path=ppt/theme/theme1.xml><?xml version="1.0" encoding="utf-8"?>
<a:theme xmlns:a="http://schemas.openxmlformats.org/drawingml/2006/main" name="20100420_DHSVC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20101008_sbs방송기술세미나_서영호</Template>
  <TotalTime>1860</TotalTime>
  <Words>2658</Words>
  <Application>Microsoft Office PowerPoint</Application>
  <PresentationFormat>화면 슬라이드 쇼(4:3)</PresentationFormat>
  <Paragraphs>889</Paragraphs>
  <Slides>44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AppleSDGothicNeo</vt:lpstr>
      <vt:lpstr>applesdgothicneo-ultralight</vt:lpstr>
      <vt:lpstr>MJXc-TeX-main-R</vt:lpstr>
      <vt:lpstr>MJXc-TeX-math-I</vt:lpstr>
      <vt:lpstr>맑은 고딕</vt:lpstr>
      <vt:lpstr>Arial</vt:lpstr>
      <vt:lpstr>Cambria Math</vt:lpstr>
      <vt:lpstr>Wingdings</vt:lpstr>
      <vt:lpstr>20100420_DHSVC</vt:lpstr>
      <vt:lpstr>YOLO v1, v2, v3 paper review </vt:lpstr>
      <vt:lpstr>Contents</vt:lpstr>
      <vt:lpstr>1. YOLO v1</vt:lpstr>
      <vt:lpstr>1. YOLO v1</vt:lpstr>
      <vt:lpstr>1. YOLO v1</vt:lpstr>
      <vt:lpstr>1. YOLO v1</vt:lpstr>
      <vt:lpstr>1. YOLO v1</vt:lpstr>
      <vt:lpstr>1. YOLO v1</vt:lpstr>
      <vt:lpstr>1. YOLO v1</vt:lpstr>
      <vt:lpstr>1. YOLO v1</vt:lpstr>
      <vt:lpstr>1. YOLO v1</vt:lpstr>
      <vt:lpstr>1. YOLO v1</vt:lpstr>
      <vt:lpstr>1. YOLO v1</vt:lpstr>
      <vt:lpstr>1. YOLO v1</vt:lpstr>
      <vt:lpstr>1. YOLO v1</vt:lpstr>
      <vt:lpstr>1. YOLO v1</vt:lpstr>
      <vt:lpstr>1. YOLO v1</vt:lpstr>
      <vt:lpstr>1. YOLO v1</vt:lpstr>
      <vt:lpstr>1. YOLO v1</vt:lpstr>
      <vt:lpstr>1. YOLO v1</vt:lpstr>
      <vt:lpstr>2. YOLO v2</vt:lpstr>
      <vt:lpstr>2. YOLO v2</vt:lpstr>
      <vt:lpstr>2. YOLO v2</vt:lpstr>
      <vt:lpstr>2. YOLO v2</vt:lpstr>
      <vt:lpstr>2. YOLO v2</vt:lpstr>
      <vt:lpstr>2. YOLO v2</vt:lpstr>
      <vt:lpstr>2. YOLO v2</vt:lpstr>
      <vt:lpstr>2. YOLO v2</vt:lpstr>
      <vt:lpstr>2. YOLO v2</vt:lpstr>
      <vt:lpstr>2. YOLO v2</vt:lpstr>
      <vt:lpstr>2. YOLO v2</vt:lpstr>
      <vt:lpstr>2. YOLO v2</vt:lpstr>
      <vt:lpstr>2. YOLO v2</vt:lpstr>
      <vt:lpstr>2. YOLO v2</vt:lpstr>
      <vt:lpstr>2. YOLO v2</vt:lpstr>
      <vt:lpstr>2. YOLO v2</vt:lpstr>
      <vt:lpstr>3. YOLO v3</vt:lpstr>
      <vt:lpstr>3. YOLO v3</vt:lpstr>
      <vt:lpstr>3. YOLO v3</vt:lpstr>
      <vt:lpstr>3. YOLO v3</vt:lpstr>
      <vt:lpstr>3. YOLO v3</vt:lpstr>
      <vt:lpstr>3. YOLO v3</vt:lpstr>
      <vt:lpstr>3. YOLO v3</vt:lpstr>
      <vt:lpstr>3. YOLO v3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수영이아빠</dc:creator>
  <cp:lastModifiedBy>민지 이</cp:lastModifiedBy>
  <cp:revision>147</cp:revision>
  <dcterms:created xsi:type="dcterms:W3CDTF">2011-01-29T12:51:31Z</dcterms:created>
  <dcterms:modified xsi:type="dcterms:W3CDTF">2024-01-10T12:08:52Z</dcterms:modified>
</cp:coreProperties>
</file>